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80" r:id="rId4"/>
    <p:sldId id="294" r:id="rId5"/>
    <p:sldId id="283" r:id="rId6"/>
    <p:sldId id="307" r:id="rId7"/>
    <p:sldId id="272" r:id="rId8"/>
    <p:sldId id="273" r:id="rId9"/>
    <p:sldId id="284" r:id="rId10"/>
    <p:sldId id="287" r:id="rId11"/>
    <p:sldId id="277" r:id="rId12"/>
    <p:sldId id="286" r:id="rId13"/>
    <p:sldId id="298" r:id="rId14"/>
    <p:sldId id="275" r:id="rId15"/>
    <p:sldId id="315" r:id="rId16"/>
    <p:sldId id="311" r:id="rId17"/>
    <p:sldId id="312" r:id="rId18"/>
    <p:sldId id="304" r:id="rId19"/>
    <p:sldId id="305" r:id="rId20"/>
    <p:sldId id="291" r:id="rId21"/>
    <p:sldId id="299" r:id="rId22"/>
    <p:sldId id="292" r:id="rId23"/>
    <p:sldId id="310" r:id="rId24"/>
    <p:sldId id="308" r:id="rId25"/>
    <p:sldId id="309" r:id="rId26"/>
    <p:sldId id="29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DEN BERG Michael, ELS/HD" initials="VDBME" lastIdx="1" clrIdx="0">
    <p:extLst>
      <p:ext uri="{19B8F6BF-5375-455C-9EA6-DF929625EA0E}">
        <p15:presenceInfo xmlns:p15="http://schemas.microsoft.com/office/powerpoint/2012/main" userId="S-1-5-21-2146598497-832928401-1254845835-1712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885" autoAdjust="0"/>
  </p:normalViewPr>
  <p:slideViewPr>
    <p:cSldViewPr>
      <p:cViewPr varScale="1">
        <p:scale>
          <a:sx n="50" d="100"/>
          <a:sy n="50" d="100"/>
        </p:scale>
        <p:origin x="2304"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7410C-649A-47E9-B5C5-BC5F17A8F24C}" type="datetimeFigureOut">
              <a:rPr lang="en-US" smtClean="0"/>
              <a:t>26-Nov-2021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3A32A2-62B5-4515-9874-39AE7004D7D3}" type="slidenum">
              <a:rPr lang="en-US" smtClean="0"/>
              <a:t>‹#›</a:t>
            </a:fld>
            <a:endParaRPr lang="en-US"/>
          </a:p>
        </p:txBody>
      </p:sp>
    </p:spTree>
    <p:extLst>
      <p:ext uri="{BB962C8B-B14F-4D97-AF65-F5344CB8AC3E}">
        <p14:creationId xmlns:p14="http://schemas.microsoft.com/office/powerpoint/2010/main" val="354927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a:t>
            </a:fld>
            <a:endParaRPr lang="en-US"/>
          </a:p>
        </p:txBody>
      </p:sp>
    </p:spTree>
    <p:extLst>
      <p:ext uri="{BB962C8B-B14F-4D97-AF65-F5344CB8AC3E}">
        <p14:creationId xmlns:p14="http://schemas.microsoft.com/office/powerpoint/2010/main" val="11851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11</a:t>
            </a:fld>
            <a:endParaRPr lang="en-US"/>
          </a:p>
        </p:txBody>
      </p:sp>
    </p:spTree>
    <p:extLst>
      <p:ext uri="{BB962C8B-B14F-4D97-AF65-F5344CB8AC3E}">
        <p14:creationId xmlns:p14="http://schemas.microsoft.com/office/powerpoint/2010/main" val="3916333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12</a:t>
            </a:fld>
            <a:endParaRPr lang="en-US"/>
          </a:p>
        </p:txBody>
      </p:sp>
    </p:spTree>
    <p:extLst>
      <p:ext uri="{BB962C8B-B14F-4D97-AF65-F5344CB8AC3E}">
        <p14:creationId xmlns:p14="http://schemas.microsoft.com/office/powerpoint/2010/main" val="2297576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13</a:t>
            </a:fld>
            <a:endParaRPr lang="en-US"/>
          </a:p>
        </p:txBody>
      </p:sp>
    </p:spTree>
    <p:extLst>
      <p:ext uri="{BB962C8B-B14F-4D97-AF65-F5344CB8AC3E}">
        <p14:creationId xmlns:p14="http://schemas.microsoft.com/office/powerpoint/2010/main" val="692204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14</a:t>
            </a:fld>
            <a:endParaRPr lang="en-US"/>
          </a:p>
        </p:txBody>
      </p:sp>
    </p:spTree>
    <p:extLst>
      <p:ext uri="{BB962C8B-B14F-4D97-AF65-F5344CB8AC3E}">
        <p14:creationId xmlns:p14="http://schemas.microsoft.com/office/powerpoint/2010/main" val="33999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15</a:t>
            </a:fld>
            <a:endParaRPr lang="en-US"/>
          </a:p>
        </p:txBody>
      </p:sp>
    </p:spTree>
    <p:extLst>
      <p:ext uri="{BB962C8B-B14F-4D97-AF65-F5344CB8AC3E}">
        <p14:creationId xmlns:p14="http://schemas.microsoft.com/office/powerpoint/2010/main" val="253392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16</a:t>
            </a:fld>
            <a:endParaRPr lang="en-US"/>
          </a:p>
        </p:txBody>
      </p:sp>
    </p:spTree>
    <p:extLst>
      <p:ext uri="{BB962C8B-B14F-4D97-AF65-F5344CB8AC3E}">
        <p14:creationId xmlns:p14="http://schemas.microsoft.com/office/powerpoint/2010/main" val="505729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17</a:t>
            </a:fld>
            <a:endParaRPr lang="en-US"/>
          </a:p>
        </p:txBody>
      </p:sp>
    </p:spTree>
    <p:extLst>
      <p:ext uri="{BB962C8B-B14F-4D97-AF65-F5344CB8AC3E}">
        <p14:creationId xmlns:p14="http://schemas.microsoft.com/office/powerpoint/2010/main" val="1782635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18</a:t>
            </a:fld>
            <a:endParaRPr lang="en-US"/>
          </a:p>
        </p:txBody>
      </p:sp>
    </p:spTree>
    <p:extLst>
      <p:ext uri="{BB962C8B-B14F-4D97-AF65-F5344CB8AC3E}">
        <p14:creationId xmlns:p14="http://schemas.microsoft.com/office/powerpoint/2010/main" val="84378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19</a:t>
            </a:fld>
            <a:endParaRPr lang="en-US"/>
          </a:p>
        </p:txBody>
      </p:sp>
    </p:spTree>
    <p:extLst>
      <p:ext uri="{BB962C8B-B14F-4D97-AF65-F5344CB8AC3E}">
        <p14:creationId xmlns:p14="http://schemas.microsoft.com/office/powerpoint/2010/main" val="260653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20</a:t>
            </a:fld>
            <a:endParaRPr lang="en-US"/>
          </a:p>
        </p:txBody>
      </p:sp>
    </p:spTree>
    <p:extLst>
      <p:ext uri="{BB962C8B-B14F-4D97-AF65-F5344CB8AC3E}">
        <p14:creationId xmlns:p14="http://schemas.microsoft.com/office/powerpoint/2010/main" val="253264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a:t>
            </a:fld>
            <a:endParaRPr lang="en-US"/>
          </a:p>
        </p:txBody>
      </p:sp>
    </p:spTree>
    <p:extLst>
      <p:ext uri="{BB962C8B-B14F-4D97-AF65-F5344CB8AC3E}">
        <p14:creationId xmlns:p14="http://schemas.microsoft.com/office/powerpoint/2010/main" val="136137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22</a:t>
            </a:fld>
            <a:endParaRPr lang="en-US"/>
          </a:p>
        </p:txBody>
      </p:sp>
    </p:spTree>
    <p:extLst>
      <p:ext uri="{BB962C8B-B14F-4D97-AF65-F5344CB8AC3E}">
        <p14:creationId xmlns:p14="http://schemas.microsoft.com/office/powerpoint/2010/main" val="1036050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23</a:t>
            </a:fld>
            <a:endParaRPr lang="en-US"/>
          </a:p>
        </p:txBody>
      </p:sp>
    </p:spTree>
    <p:extLst>
      <p:ext uri="{BB962C8B-B14F-4D97-AF65-F5344CB8AC3E}">
        <p14:creationId xmlns:p14="http://schemas.microsoft.com/office/powerpoint/2010/main" val="2463377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24</a:t>
            </a:fld>
            <a:endParaRPr lang="en-US"/>
          </a:p>
        </p:txBody>
      </p:sp>
    </p:spTree>
    <p:extLst>
      <p:ext uri="{BB962C8B-B14F-4D97-AF65-F5344CB8AC3E}">
        <p14:creationId xmlns:p14="http://schemas.microsoft.com/office/powerpoint/2010/main" val="4222196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C3A32A2-62B5-4515-9874-39AE7004D7D3}" type="slidenum">
              <a:rPr lang="en-US" smtClean="0"/>
              <a:t>25</a:t>
            </a:fld>
            <a:endParaRPr lang="en-US"/>
          </a:p>
        </p:txBody>
      </p:sp>
    </p:spTree>
    <p:extLst>
      <p:ext uri="{BB962C8B-B14F-4D97-AF65-F5344CB8AC3E}">
        <p14:creationId xmlns:p14="http://schemas.microsoft.com/office/powerpoint/2010/main" val="3484875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26</a:t>
            </a:fld>
            <a:endParaRPr lang="en-US"/>
          </a:p>
        </p:txBody>
      </p:sp>
    </p:spTree>
    <p:extLst>
      <p:ext uri="{BB962C8B-B14F-4D97-AF65-F5344CB8AC3E}">
        <p14:creationId xmlns:p14="http://schemas.microsoft.com/office/powerpoint/2010/main" val="262039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3</a:t>
            </a:fld>
            <a:endParaRPr lang="en-US"/>
          </a:p>
        </p:txBody>
      </p:sp>
    </p:spTree>
    <p:extLst>
      <p:ext uri="{BB962C8B-B14F-4D97-AF65-F5344CB8AC3E}">
        <p14:creationId xmlns:p14="http://schemas.microsoft.com/office/powerpoint/2010/main" val="194211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4</a:t>
            </a:fld>
            <a:endParaRPr lang="en-US"/>
          </a:p>
        </p:txBody>
      </p:sp>
    </p:spTree>
    <p:extLst>
      <p:ext uri="{BB962C8B-B14F-4D97-AF65-F5344CB8AC3E}">
        <p14:creationId xmlns:p14="http://schemas.microsoft.com/office/powerpoint/2010/main" val="42617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6</a:t>
            </a:fld>
            <a:endParaRPr lang="en-US"/>
          </a:p>
        </p:txBody>
      </p:sp>
    </p:spTree>
    <p:extLst>
      <p:ext uri="{BB962C8B-B14F-4D97-AF65-F5344CB8AC3E}">
        <p14:creationId xmlns:p14="http://schemas.microsoft.com/office/powerpoint/2010/main" val="90719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7</a:t>
            </a:fld>
            <a:endParaRPr lang="en-US"/>
          </a:p>
        </p:txBody>
      </p:sp>
    </p:spTree>
    <p:extLst>
      <p:ext uri="{BB962C8B-B14F-4D97-AF65-F5344CB8AC3E}">
        <p14:creationId xmlns:p14="http://schemas.microsoft.com/office/powerpoint/2010/main" val="2434751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8</a:t>
            </a:fld>
            <a:endParaRPr lang="en-US"/>
          </a:p>
        </p:txBody>
      </p:sp>
    </p:spTree>
    <p:extLst>
      <p:ext uri="{BB962C8B-B14F-4D97-AF65-F5344CB8AC3E}">
        <p14:creationId xmlns:p14="http://schemas.microsoft.com/office/powerpoint/2010/main" val="1262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9</a:t>
            </a:fld>
            <a:endParaRPr lang="en-US"/>
          </a:p>
        </p:txBody>
      </p:sp>
    </p:spTree>
    <p:extLst>
      <p:ext uri="{BB962C8B-B14F-4D97-AF65-F5344CB8AC3E}">
        <p14:creationId xmlns:p14="http://schemas.microsoft.com/office/powerpoint/2010/main" val="2838434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3A32A2-62B5-4515-9874-39AE7004D7D3}" type="slidenum">
              <a:rPr lang="en-US" smtClean="0"/>
              <a:t>10</a:t>
            </a:fld>
            <a:endParaRPr lang="en-US"/>
          </a:p>
        </p:txBody>
      </p:sp>
    </p:spTree>
    <p:extLst>
      <p:ext uri="{BB962C8B-B14F-4D97-AF65-F5344CB8AC3E}">
        <p14:creationId xmlns:p14="http://schemas.microsoft.com/office/powerpoint/2010/main" val="379992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822E1011-C4CE-4B28-9795-2B2439EAC1E8}" type="datetimeFigureOut">
              <a:rPr lang="en-US" smtClean="0"/>
              <a:t>26-Nov-2021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2E1011-C4CE-4B28-9795-2B2439EAC1E8}" type="datetimeFigureOut">
              <a:rPr lang="en-US" smtClean="0"/>
              <a:t>26-Nov-2021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2E1011-C4CE-4B28-9795-2B2439EAC1E8}" type="datetimeFigureOut">
              <a:rPr lang="en-US" smtClean="0"/>
              <a:t>26-Nov-2021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2E1011-C4CE-4B28-9795-2B2439EAC1E8}" type="datetimeFigureOut">
              <a:rPr lang="en-US" smtClean="0"/>
              <a:t>26-Nov-2021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822E1011-C4CE-4B28-9795-2B2439EAC1E8}" type="datetimeFigureOut">
              <a:rPr lang="en-US" smtClean="0"/>
              <a:t>26-Nov-2021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2E1011-C4CE-4B28-9795-2B2439EAC1E8}" type="datetimeFigureOut">
              <a:rPr lang="en-US" smtClean="0"/>
              <a:t>26-Nov-2021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C8C99-9A4C-48F0-AA18-75F6046ADD0E}"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2E1011-C4CE-4B28-9795-2B2439EAC1E8}" type="datetimeFigureOut">
              <a:rPr lang="en-US" smtClean="0"/>
              <a:t>26-Nov-2021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2E1011-C4CE-4B28-9795-2B2439EAC1E8}" type="datetimeFigureOut">
              <a:rPr lang="en-US" smtClean="0"/>
              <a:t>26-Nov-2021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E1011-C4CE-4B28-9795-2B2439EAC1E8}" type="datetimeFigureOut">
              <a:rPr lang="en-US" smtClean="0"/>
              <a:t>26-Nov-2021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822E1011-C4CE-4B28-9795-2B2439EAC1E8}" type="datetimeFigureOut">
              <a:rPr lang="en-US" smtClean="0"/>
              <a:t>26-Nov-2021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49C8C99-9A4C-48F0-AA18-75F6046ADD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2E1011-C4CE-4B28-9795-2B2439EAC1E8}" type="datetimeFigureOut">
              <a:rPr lang="en-US" smtClean="0"/>
              <a:t>26-Nov-2021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C8C99-9A4C-48F0-AA18-75F6046ADD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22E1011-C4CE-4B28-9795-2B2439EAC1E8}" type="datetimeFigureOut">
              <a:rPr lang="en-US" smtClean="0"/>
              <a:t>26-Nov-2021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49C8C99-9A4C-48F0-AA18-75F6046ADD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cid:image002.png@01D5AF69.772D44E0"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27.pn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32.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9.jp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28800"/>
            <a:ext cx="5256584" cy="1728192"/>
          </a:xfrm>
        </p:spPr>
        <p:txBody>
          <a:bodyPr/>
          <a:lstStyle/>
          <a:p>
            <a:r>
              <a:rPr lang="en-US" dirty="0"/>
              <a:t>Nail your speech!</a:t>
            </a:r>
            <a:br>
              <a:rPr lang="en-US" dirty="0"/>
            </a:br>
            <a:r>
              <a:rPr lang="en-GB" sz="2800" dirty="0">
                <a:solidFill>
                  <a:srgbClr val="002060"/>
                </a:solidFill>
                <a:ea typeface="Calibri" panose="020F0502020204030204" pitchFamily="34" charset="0"/>
              </a:rPr>
              <a:t>start delivering better presentations today!</a:t>
            </a:r>
            <a:endParaRPr lang="en-US" sz="2800" dirty="0">
              <a:solidFill>
                <a:srgbClr val="002060"/>
              </a:solidFill>
            </a:endParaRPr>
          </a:p>
        </p:txBody>
      </p:sp>
      <p:sp>
        <p:nvSpPr>
          <p:cNvPr id="5" name="Text Placeholder 4"/>
          <p:cNvSpPr>
            <a:spLocks noGrp="1"/>
          </p:cNvSpPr>
          <p:nvPr>
            <p:ph type="body" idx="1"/>
          </p:nvPr>
        </p:nvSpPr>
        <p:spPr>
          <a:xfrm>
            <a:off x="179512" y="3819896"/>
            <a:ext cx="4104456" cy="329184"/>
          </a:xfrm>
        </p:spPr>
        <p:txBody>
          <a:bodyPr/>
          <a:lstStyle/>
          <a:p>
            <a:r>
              <a:rPr lang="en-US" b="1" i="1" dirty="0" err="1"/>
              <a:t>OeCD</a:t>
            </a:r>
            <a:r>
              <a:rPr lang="en-US" b="1" i="1" dirty="0"/>
              <a:t> toastmasters club</a:t>
            </a:r>
          </a:p>
        </p:txBody>
      </p:sp>
      <p:pic>
        <p:nvPicPr>
          <p:cNvPr id="1026" name="Picture 2" descr="Image result for toastmast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98" y="28847"/>
            <a:ext cx="1926079" cy="12399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static.thenounproject.com/png/2783515-200.png"/>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427984" y="2780222"/>
            <a:ext cx="1399714" cy="1039674"/>
          </a:xfrm>
          <a:prstGeom prst="rect">
            <a:avLst/>
          </a:prstGeom>
          <a:noFill/>
          <a:ln>
            <a:noFill/>
          </a:ln>
        </p:spPr>
      </p:pic>
      <p:sp>
        <p:nvSpPr>
          <p:cNvPr id="2" name="TextBox 1"/>
          <p:cNvSpPr txBox="1"/>
          <p:nvPr/>
        </p:nvSpPr>
        <p:spPr>
          <a:xfrm>
            <a:off x="5004048" y="5013176"/>
            <a:ext cx="3744416" cy="923330"/>
          </a:xfrm>
          <a:prstGeom prst="rect">
            <a:avLst/>
          </a:prstGeom>
          <a:noFill/>
        </p:spPr>
        <p:txBody>
          <a:bodyPr wrap="square" rtlCol="0">
            <a:spAutoFit/>
          </a:bodyPr>
          <a:lstStyle/>
          <a:p>
            <a:r>
              <a:rPr lang="en-GB" dirty="0">
                <a:solidFill>
                  <a:schemeClr val="bg1"/>
                </a:solidFill>
              </a:rPr>
              <a:t>Mathilde Pak</a:t>
            </a:r>
          </a:p>
          <a:p>
            <a:r>
              <a:rPr lang="en-GB" dirty="0">
                <a:solidFill>
                  <a:schemeClr val="bg1"/>
                </a:solidFill>
              </a:rPr>
              <a:t>Michael van den Berg</a:t>
            </a:r>
          </a:p>
          <a:p>
            <a:r>
              <a:rPr lang="en-GB" dirty="0">
                <a:solidFill>
                  <a:schemeClr val="bg1"/>
                </a:solidFill>
              </a:rPr>
              <a:t>Toastmasters@oecd.org</a:t>
            </a:r>
          </a:p>
        </p:txBody>
      </p:sp>
    </p:spTree>
    <p:extLst>
      <p:ext uri="{BB962C8B-B14F-4D97-AF65-F5344CB8AC3E}">
        <p14:creationId xmlns:p14="http://schemas.microsoft.com/office/powerpoint/2010/main" val="166517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opening today</a:t>
            </a:r>
          </a:p>
        </p:txBody>
      </p:sp>
      <p:sp>
        <p:nvSpPr>
          <p:cNvPr id="3" name="TextBox 2"/>
          <p:cNvSpPr txBox="1"/>
          <p:nvPr/>
        </p:nvSpPr>
        <p:spPr>
          <a:xfrm>
            <a:off x="822960" y="1412776"/>
            <a:ext cx="7133416" cy="4154984"/>
          </a:xfrm>
          <a:prstGeom prst="rect">
            <a:avLst/>
          </a:prstGeom>
          <a:noFill/>
        </p:spPr>
        <p:txBody>
          <a:bodyPr wrap="square" rtlCol="0">
            <a:spAutoFit/>
          </a:bodyPr>
          <a:lstStyle/>
          <a:p>
            <a:r>
              <a:rPr lang="en-GB" sz="2400" dirty="0"/>
              <a:t>…</a:t>
            </a:r>
          </a:p>
          <a:p>
            <a:r>
              <a:rPr lang="en-GB" sz="2400" dirty="0"/>
              <a:t>I don’t know whether that already happened to you, but I am sure you have been on the other side, you have been one of the people in the audience. Now think back of the last time you were in the audience in a keynote speech or maybe one of the last times. Be honest, what did you do? By raise of hands: who was checking his email? Who was even writing emails or doing other work?  </a:t>
            </a:r>
          </a:p>
          <a:p>
            <a:r>
              <a:rPr lang="en-GB" sz="2400" dirty="0"/>
              <a:t> </a:t>
            </a:r>
          </a:p>
          <a:p>
            <a:endParaRPr lang="en-GB" sz="2400" dirty="0"/>
          </a:p>
        </p:txBody>
      </p:sp>
      <p:sp>
        <p:nvSpPr>
          <p:cNvPr id="5" name="TextBox 4"/>
          <p:cNvSpPr txBox="1"/>
          <p:nvPr/>
        </p:nvSpPr>
        <p:spPr>
          <a:xfrm>
            <a:off x="5076056" y="5435932"/>
            <a:ext cx="3267844" cy="369332"/>
          </a:xfrm>
          <a:prstGeom prst="rect">
            <a:avLst/>
          </a:prstGeom>
          <a:noFill/>
        </p:spPr>
        <p:txBody>
          <a:bodyPr wrap="square" rtlCol="0">
            <a:spAutoFit/>
          </a:bodyPr>
          <a:lstStyle/>
          <a:p>
            <a:r>
              <a:rPr lang="en-GB" b="1" dirty="0">
                <a:solidFill>
                  <a:schemeClr val="bg1"/>
                </a:solidFill>
              </a:rPr>
              <a:t>Yes, that was me!</a:t>
            </a:r>
          </a:p>
        </p:txBody>
      </p:sp>
      <p:sp>
        <p:nvSpPr>
          <p:cNvPr id="6" name="Right Arrow 5"/>
          <p:cNvSpPr/>
          <p:nvPr/>
        </p:nvSpPr>
        <p:spPr>
          <a:xfrm rot="15298283">
            <a:off x="5516807" y="4893224"/>
            <a:ext cx="668345" cy="364101"/>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4005064"/>
            <a:ext cx="1296144" cy="1296144"/>
          </a:xfrm>
          <a:prstGeom prst="rect">
            <a:avLst/>
          </a:prstGeom>
        </p:spPr>
      </p:pic>
    </p:spTree>
    <p:extLst>
      <p:ext uri="{BB962C8B-B14F-4D97-AF65-F5344CB8AC3E}">
        <p14:creationId xmlns:p14="http://schemas.microsoft.com/office/powerpoint/2010/main" val="363717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opening today</a:t>
            </a:r>
          </a:p>
        </p:txBody>
      </p:sp>
      <p:sp>
        <p:nvSpPr>
          <p:cNvPr id="3" name="TextBox 2"/>
          <p:cNvSpPr txBox="1"/>
          <p:nvPr/>
        </p:nvSpPr>
        <p:spPr>
          <a:xfrm>
            <a:off x="822960" y="1412776"/>
            <a:ext cx="7133416" cy="4154984"/>
          </a:xfrm>
          <a:prstGeom prst="rect">
            <a:avLst/>
          </a:prstGeom>
          <a:noFill/>
        </p:spPr>
        <p:txBody>
          <a:bodyPr wrap="square" rtlCol="0">
            <a:spAutoFit/>
          </a:bodyPr>
          <a:lstStyle/>
          <a:p>
            <a:r>
              <a:rPr lang="en-GB" sz="2400" dirty="0"/>
              <a:t>…</a:t>
            </a:r>
          </a:p>
          <a:p>
            <a:r>
              <a:rPr lang="en-GB" sz="2400" dirty="0"/>
              <a:t>I don’t know whether that already happened to you, but I am sure you have been on the other side, you have been one of the people in the audience. Now think back of the last time you were in the audience in a keynote speech or maybe one of the last times. Be honest, what did you do? </a:t>
            </a:r>
            <a:r>
              <a:rPr lang="en-GB" sz="2400" dirty="0">
                <a:solidFill>
                  <a:srgbClr val="FF0000"/>
                </a:solidFill>
              </a:rPr>
              <a:t>By raise of hands:</a:t>
            </a:r>
            <a:r>
              <a:rPr lang="en-GB" sz="2400" dirty="0"/>
              <a:t> who was checking his email? Who was even writing emails or doing other work?  </a:t>
            </a:r>
          </a:p>
          <a:p>
            <a:r>
              <a:rPr lang="en-GB" sz="2400" dirty="0"/>
              <a:t> </a:t>
            </a:r>
          </a:p>
          <a:p>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4437112"/>
            <a:ext cx="1800200" cy="1800200"/>
          </a:xfrm>
          <a:prstGeom prst="rect">
            <a:avLst/>
          </a:prstGeom>
        </p:spPr>
      </p:pic>
    </p:spTree>
    <p:extLst>
      <p:ext uri="{BB962C8B-B14F-4D97-AF65-F5344CB8AC3E}">
        <p14:creationId xmlns:p14="http://schemas.microsoft.com/office/powerpoint/2010/main" val="1959427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opening today</a:t>
            </a:r>
          </a:p>
        </p:txBody>
      </p:sp>
      <p:sp>
        <p:nvSpPr>
          <p:cNvPr id="3" name="Rectangle 2"/>
          <p:cNvSpPr/>
          <p:nvPr/>
        </p:nvSpPr>
        <p:spPr>
          <a:xfrm>
            <a:off x="1043608" y="1484784"/>
            <a:ext cx="5814392" cy="2677656"/>
          </a:xfrm>
          <a:prstGeom prst="rect">
            <a:avLst/>
          </a:prstGeom>
        </p:spPr>
        <p:txBody>
          <a:bodyPr wrap="square">
            <a:spAutoFit/>
          </a:bodyPr>
          <a:lstStyle/>
          <a:p>
            <a:pPr algn="just">
              <a:spcAft>
                <a:spcPts val="0"/>
              </a:spcAft>
              <a:tabLst>
                <a:tab pos="539750" algn="l"/>
                <a:tab pos="756285" algn="l"/>
                <a:tab pos="972185" algn="l"/>
              </a:tabLst>
            </a:pPr>
            <a:r>
              <a:rPr lang="en-GB" sz="2400" dirty="0">
                <a:ea typeface="Calibri" panose="020F0502020204030204" pitchFamily="34" charset="0"/>
              </a:rPr>
              <a:t>The good news is: </a:t>
            </a:r>
            <a:r>
              <a:rPr lang="en-GB" sz="2400" dirty="0">
                <a:solidFill>
                  <a:srgbClr val="FF0000"/>
                </a:solidFill>
                <a:ea typeface="Calibri" panose="020F0502020204030204" pitchFamily="34" charset="0"/>
              </a:rPr>
              <a:t>you can decide to become a better speaker</a:t>
            </a:r>
            <a:r>
              <a:rPr lang="en-GB" sz="2400" dirty="0">
                <a:ea typeface="Calibri" panose="020F0502020204030204" pitchFamily="34" charset="0"/>
              </a:rPr>
              <a:t> from now on! In order to become an outstanding speaker, you need to practice, but with some simple tips, tricks and tools </a:t>
            </a:r>
            <a:r>
              <a:rPr lang="en-GB" sz="2400" dirty="0">
                <a:solidFill>
                  <a:srgbClr val="FF0000"/>
                </a:solidFill>
                <a:ea typeface="Calibri" panose="020F0502020204030204" pitchFamily="34" charset="0"/>
              </a:rPr>
              <a:t>you can start delivering better presentations as of today!</a:t>
            </a:r>
            <a:r>
              <a:rPr lang="en-GB" sz="2400" dirty="0">
                <a:ea typeface="Calibri" panose="020F0502020204030204" pitchFamily="34" charset="0"/>
              </a:rPr>
              <a:t> </a:t>
            </a:r>
          </a:p>
        </p:txBody>
      </p:sp>
      <p:sp>
        <p:nvSpPr>
          <p:cNvPr id="4" name="TextBox 3"/>
          <p:cNvSpPr txBox="1"/>
          <p:nvPr/>
        </p:nvSpPr>
        <p:spPr>
          <a:xfrm>
            <a:off x="6444208" y="914400"/>
            <a:ext cx="2232248" cy="369332"/>
          </a:xfrm>
          <a:prstGeom prst="rect">
            <a:avLst/>
          </a:prstGeom>
          <a:noFill/>
        </p:spPr>
        <p:txBody>
          <a:bodyPr wrap="square" rtlCol="0">
            <a:spAutoFit/>
          </a:bodyPr>
          <a:lstStyle/>
          <a:p>
            <a:r>
              <a:rPr lang="en-GB" b="1" dirty="0"/>
              <a:t>Bold statement!</a:t>
            </a:r>
          </a:p>
        </p:txBody>
      </p:sp>
      <p:sp>
        <p:nvSpPr>
          <p:cNvPr id="5" name="TextBox 4"/>
          <p:cNvSpPr txBox="1"/>
          <p:nvPr/>
        </p:nvSpPr>
        <p:spPr>
          <a:xfrm>
            <a:off x="5652120" y="4067780"/>
            <a:ext cx="2232248" cy="923330"/>
          </a:xfrm>
          <a:prstGeom prst="rect">
            <a:avLst/>
          </a:prstGeom>
          <a:noFill/>
        </p:spPr>
        <p:txBody>
          <a:bodyPr wrap="square" rtlCol="0">
            <a:spAutoFit/>
          </a:bodyPr>
          <a:lstStyle/>
          <a:p>
            <a:r>
              <a:rPr lang="en-GB" b="1" dirty="0"/>
              <a:t>This is what I am bringing you today!</a:t>
            </a:r>
          </a:p>
        </p:txBody>
      </p:sp>
      <p:sp>
        <p:nvSpPr>
          <p:cNvPr id="6" name="Down Arrow 5"/>
          <p:cNvSpPr/>
          <p:nvPr/>
        </p:nvSpPr>
        <p:spPr>
          <a:xfrm rot="3532446">
            <a:off x="6156809" y="1035566"/>
            <a:ext cx="280652" cy="496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7574041">
            <a:off x="5290855" y="4079491"/>
            <a:ext cx="280652" cy="496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243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about Your opening?	</a:t>
            </a:r>
          </a:p>
        </p:txBody>
      </p:sp>
      <p:sp>
        <p:nvSpPr>
          <p:cNvPr id="4" name="TextBox 3"/>
          <p:cNvSpPr txBox="1"/>
          <p:nvPr/>
        </p:nvSpPr>
        <p:spPr>
          <a:xfrm>
            <a:off x="822960" y="1340768"/>
            <a:ext cx="7133416" cy="830997"/>
          </a:xfrm>
          <a:prstGeom prst="rect">
            <a:avLst/>
          </a:prstGeom>
          <a:noFill/>
        </p:spPr>
        <p:txBody>
          <a:bodyPr wrap="square" rtlCol="0">
            <a:spAutoFit/>
          </a:bodyPr>
          <a:lstStyle/>
          <a:p>
            <a:r>
              <a:rPr lang="en-GB" sz="2400" dirty="0"/>
              <a:t>What are the first two sentences you are going to say at your next presentation? </a:t>
            </a:r>
          </a:p>
        </p:txBody>
      </p:sp>
    </p:spTree>
    <p:extLst>
      <p:ext uri="{BB962C8B-B14F-4D97-AF65-F5344CB8AC3E}">
        <p14:creationId xmlns:p14="http://schemas.microsoft.com/office/powerpoint/2010/main" val="1167157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Opening: do’s and don’ts</a:t>
            </a:r>
          </a:p>
        </p:txBody>
      </p:sp>
      <p:sp>
        <p:nvSpPr>
          <p:cNvPr id="5" name="TextBox 4"/>
          <p:cNvSpPr txBox="1"/>
          <p:nvPr/>
        </p:nvSpPr>
        <p:spPr>
          <a:xfrm>
            <a:off x="1187624" y="1412776"/>
            <a:ext cx="2736304" cy="2880320"/>
          </a:xfrm>
          <a:prstGeom prst="rect">
            <a:avLst/>
          </a:prstGeom>
          <a:noFill/>
        </p:spPr>
        <p:txBody>
          <a:bodyPr wrap="square" rtlCol="0">
            <a:spAutoFit/>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62591831"/>
              </p:ext>
            </p:extLst>
          </p:nvPr>
        </p:nvGraphicFramePr>
        <p:xfrm>
          <a:off x="875928" y="1326376"/>
          <a:ext cx="7080448" cy="3235960"/>
        </p:xfrm>
        <a:graphic>
          <a:graphicData uri="http://schemas.openxmlformats.org/drawingml/2006/table">
            <a:tbl>
              <a:tblPr firstRow="1" bandRow="1">
                <a:tableStyleId>{5C22544A-7EE6-4342-B048-85BDC9FD1C3A}</a:tableStyleId>
              </a:tblPr>
              <a:tblGrid>
                <a:gridCol w="3540224">
                  <a:extLst>
                    <a:ext uri="{9D8B030D-6E8A-4147-A177-3AD203B41FA5}">
                      <a16:colId xmlns:a16="http://schemas.microsoft.com/office/drawing/2014/main" val="1090077278"/>
                    </a:ext>
                  </a:extLst>
                </a:gridCol>
                <a:gridCol w="3540224">
                  <a:extLst>
                    <a:ext uri="{9D8B030D-6E8A-4147-A177-3AD203B41FA5}">
                      <a16:colId xmlns:a16="http://schemas.microsoft.com/office/drawing/2014/main" val="4006873750"/>
                    </a:ext>
                  </a:extLst>
                </a:gridCol>
              </a:tblGrid>
              <a:tr h="370840">
                <a:tc>
                  <a:txBody>
                    <a:bodyPr/>
                    <a:lstStyle/>
                    <a:p>
                      <a:r>
                        <a:rPr lang="en-GB" dirty="0"/>
                        <a:t>Do</a:t>
                      </a:r>
                    </a:p>
                  </a:txBody>
                  <a:tcPr>
                    <a:solidFill>
                      <a:schemeClr val="accent4"/>
                    </a:solidFill>
                  </a:tcPr>
                </a:tc>
                <a:tc>
                  <a:txBody>
                    <a:bodyPr/>
                    <a:lstStyle/>
                    <a:p>
                      <a:r>
                        <a:rPr lang="en-GB" dirty="0"/>
                        <a:t>Don’t</a:t>
                      </a:r>
                    </a:p>
                  </a:txBody>
                  <a:tcPr>
                    <a:solidFill>
                      <a:srgbClr val="C00000"/>
                    </a:solidFill>
                  </a:tcPr>
                </a:tc>
                <a:extLst>
                  <a:ext uri="{0D108BD9-81ED-4DB2-BD59-A6C34878D82A}">
                    <a16:rowId xmlns:a16="http://schemas.microsoft.com/office/drawing/2014/main" val="469612125"/>
                  </a:ext>
                </a:extLst>
              </a:tr>
              <a:tr h="370840">
                <a:tc>
                  <a:txBody>
                    <a:bodyPr/>
                    <a:lstStyle/>
                    <a:p>
                      <a:r>
                        <a:rPr lang="en-GB" dirty="0"/>
                        <a:t>Write it out</a:t>
                      </a:r>
                    </a:p>
                  </a:txBody>
                  <a:tcPr>
                    <a:solidFill>
                      <a:schemeClr val="bg1"/>
                    </a:solidFill>
                  </a:tcPr>
                </a:tc>
                <a:tc>
                  <a:txBody>
                    <a:bodyPr/>
                    <a:lstStyle/>
                    <a:p>
                      <a:r>
                        <a:rPr lang="en-GB" dirty="0"/>
                        <a:t>Improvise</a:t>
                      </a:r>
                    </a:p>
                  </a:txBody>
                  <a:tcPr>
                    <a:solidFill>
                      <a:schemeClr val="bg1"/>
                    </a:solidFill>
                  </a:tcPr>
                </a:tc>
                <a:extLst>
                  <a:ext uri="{0D108BD9-81ED-4DB2-BD59-A6C34878D82A}">
                    <a16:rowId xmlns:a16="http://schemas.microsoft.com/office/drawing/2014/main" val="2062085093"/>
                  </a:ext>
                </a:extLst>
              </a:tr>
              <a:tr h="370840">
                <a:tc>
                  <a:txBody>
                    <a:bodyPr/>
                    <a:lstStyle/>
                    <a:p>
                      <a:r>
                        <a:rPr lang="en-GB" dirty="0"/>
                        <a:t>Make</a:t>
                      </a:r>
                      <a:r>
                        <a:rPr lang="en-GB" baseline="0" dirty="0"/>
                        <a:t> eye contact</a:t>
                      </a:r>
                      <a:endParaRPr lang="en-GB" dirty="0"/>
                    </a:p>
                  </a:txBody>
                  <a:tcPr>
                    <a:solidFill>
                      <a:schemeClr val="bg1"/>
                    </a:solidFill>
                  </a:tcPr>
                </a:tc>
                <a:tc>
                  <a:txBody>
                    <a:bodyPr/>
                    <a:lstStyle/>
                    <a:p>
                      <a:r>
                        <a:rPr lang="en-GB" dirty="0"/>
                        <a:t>Look at the screen / paper</a:t>
                      </a:r>
                    </a:p>
                  </a:txBody>
                  <a:tcPr>
                    <a:solidFill>
                      <a:schemeClr val="bg1"/>
                    </a:solidFill>
                  </a:tcPr>
                </a:tc>
                <a:extLst>
                  <a:ext uri="{0D108BD9-81ED-4DB2-BD59-A6C34878D82A}">
                    <a16:rowId xmlns:a16="http://schemas.microsoft.com/office/drawing/2014/main" val="503779516"/>
                  </a:ext>
                </a:extLst>
              </a:tr>
              <a:tr h="370840">
                <a:tc>
                  <a:txBody>
                    <a:bodyPr/>
                    <a:lstStyle/>
                    <a:p>
                      <a:r>
                        <a:rPr lang="en-GB" dirty="0"/>
                        <a:t>Be surprising</a:t>
                      </a:r>
                    </a:p>
                  </a:txBody>
                  <a:tcPr>
                    <a:solidFill>
                      <a:schemeClr val="bg1"/>
                    </a:solidFill>
                  </a:tcPr>
                </a:tc>
                <a:tc>
                  <a:txBody>
                    <a:bodyPr/>
                    <a:lstStyle/>
                    <a:p>
                      <a:r>
                        <a:rPr lang="en-GB" dirty="0"/>
                        <a:t>Say</a:t>
                      </a:r>
                      <a:r>
                        <a:rPr lang="en-GB" baseline="0" dirty="0"/>
                        <a:t> obvious and predictable things</a:t>
                      </a:r>
                      <a:endParaRPr lang="en-GB" dirty="0"/>
                    </a:p>
                  </a:txBody>
                  <a:tcPr>
                    <a:solidFill>
                      <a:schemeClr val="bg1"/>
                    </a:solidFill>
                  </a:tcPr>
                </a:tc>
                <a:extLst>
                  <a:ext uri="{0D108BD9-81ED-4DB2-BD59-A6C34878D82A}">
                    <a16:rowId xmlns:a16="http://schemas.microsoft.com/office/drawing/2014/main" val="2751546576"/>
                  </a:ext>
                </a:extLst>
              </a:tr>
              <a:tr h="370840">
                <a:tc>
                  <a:txBody>
                    <a:bodyPr/>
                    <a:lstStyle/>
                    <a:p>
                      <a:r>
                        <a:rPr lang="en-GB" dirty="0"/>
                        <a:t>Make them laugh</a:t>
                      </a:r>
                    </a:p>
                  </a:txBody>
                  <a:tcPr>
                    <a:solidFill>
                      <a:schemeClr val="bg1"/>
                    </a:solidFill>
                  </a:tcPr>
                </a:tc>
                <a:tc>
                  <a:txBody>
                    <a:bodyPr/>
                    <a:lstStyle/>
                    <a:p>
                      <a:r>
                        <a:rPr lang="en-GB" dirty="0"/>
                        <a:t>Start with an</a:t>
                      </a:r>
                      <a:r>
                        <a:rPr lang="en-GB" baseline="0" dirty="0"/>
                        <a:t> instant joke</a:t>
                      </a:r>
                      <a:endParaRPr lang="en-GB" dirty="0"/>
                    </a:p>
                  </a:txBody>
                  <a:tcPr>
                    <a:solidFill>
                      <a:schemeClr val="bg1"/>
                    </a:solidFill>
                  </a:tcPr>
                </a:tc>
                <a:extLst>
                  <a:ext uri="{0D108BD9-81ED-4DB2-BD59-A6C34878D82A}">
                    <a16:rowId xmlns:a16="http://schemas.microsoft.com/office/drawing/2014/main" val="1888665964"/>
                  </a:ext>
                </a:extLst>
              </a:tr>
              <a:tr h="370840">
                <a:tc>
                  <a:txBody>
                    <a:bodyPr/>
                    <a:lstStyle/>
                    <a:p>
                      <a:r>
                        <a:rPr lang="en-GB" dirty="0"/>
                        <a:t>Talk with the</a:t>
                      </a:r>
                      <a:r>
                        <a:rPr lang="en-GB" baseline="0" dirty="0"/>
                        <a:t> audience</a:t>
                      </a:r>
                      <a:endParaRPr lang="en-GB" dirty="0"/>
                    </a:p>
                  </a:txBody>
                  <a:tcPr>
                    <a:solidFill>
                      <a:schemeClr val="bg1"/>
                    </a:solidFill>
                  </a:tcPr>
                </a:tc>
                <a:tc>
                  <a:txBody>
                    <a:bodyPr/>
                    <a:lstStyle/>
                    <a:p>
                      <a:r>
                        <a:rPr lang="en-GB" dirty="0"/>
                        <a:t>Talk to the</a:t>
                      </a:r>
                      <a:r>
                        <a:rPr lang="en-GB" baseline="0" dirty="0"/>
                        <a:t> audience</a:t>
                      </a:r>
                      <a:endParaRPr lang="en-GB" dirty="0"/>
                    </a:p>
                  </a:txBody>
                  <a:tcPr>
                    <a:solidFill>
                      <a:schemeClr val="bg1"/>
                    </a:solidFill>
                  </a:tcPr>
                </a:tc>
                <a:extLst>
                  <a:ext uri="{0D108BD9-81ED-4DB2-BD59-A6C34878D82A}">
                    <a16:rowId xmlns:a16="http://schemas.microsoft.com/office/drawing/2014/main" val="2168917542"/>
                  </a:ext>
                </a:extLst>
              </a:tr>
              <a:tr h="370840">
                <a:tc>
                  <a:txBody>
                    <a:bodyPr/>
                    <a:lstStyle/>
                    <a:p>
                      <a:r>
                        <a:rPr lang="en-GB" dirty="0"/>
                        <a:t>Use ‘you’</a:t>
                      </a:r>
                    </a:p>
                  </a:txBody>
                  <a:tcPr>
                    <a:solidFill>
                      <a:schemeClr val="bg1"/>
                    </a:solidFill>
                  </a:tcPr>
                </a:tc>
                <a:tc>
                  <a:txBody>
                    <a:bodyPr/>
                    <a:lstStyle/>
                    <a:p>
                      <a:r>
                        <a:rPr lang="en-GB" dirty="0"/>
                        <a:t>Say</a:t>
                      </a:r>
                      <a:r>
                        <a:rPr lang="en-GB" baseline="0" dirty="0"/>
                        <a:t> too much ‘I’</a:t>
                      </a:r>
                      <a:endParaRPr lang="en-GB" dirty="0"/>
                    </a:p>
                  </a:txBody>
                  <a:tcPr>
                    <a:solidFill>
                      <a:schemeClr val="bg1"/>
                    </a:solidFill>
                  </a:tcPr>
                </a:tc>
                <a:extLst>
                  <a:ext uri="{0D108BD9-81ED-4DB2-BD59-A6C34878D82A}">
                    <a16:rowId xmlns:a16="http://schemas.microsoft.com/office/drawing/2014/main" val="631031901"/>
                  </a:ext>
                </a:extLst>
              </a:tr>
              <a:tr h="370840">
                <a:tc>
                  <a:txBody>
                    <a:bodyPr/>
                    <a:lstStyle/>
                    <a:p>
                      <a:endParaRPr lang="en-GB" dirty="0"/>
                    </a:p>
                  </a:txBody>
                  <a:tcPr>
                    <a:solidFill>
                      <a:schemeClr val="bg1"/>
                    </a:solidFill>
                  </a:tcPr>
                </a:tc>
                <a:tc>
                  <a:txBody>
                    <a:bodyPr/>
                    <a:lstStyle/>
                    <a:p>
                      <a:endParaRPr lang="en-GB" dirty="0"/>
                    </a:p>
                  </a:txBody>
                  <a:tcPr>
                    <a:solidFill>
                      <a:schemeClr val="bg1"/>
                    </a:solidFill>
                  </a:tcPr>
                </a:tc>
                <a:extLst>
                  <a:ext uri="{0D108BD9-81ED-4DB2-BD59-A6C34878D82A}">
                    <a16:rowId xmlns:a16="http://schemas.microsoft.com/office/drawing/2014/main" val="314232546"/>
                  </a:ext>
                </a:extLst>
              </a:tr>
            </a:tbl>
          </a:graphicData>
        </a:graphic>
      </p:graphicFrame>
    </p:spTree>
    <p:extLst>
      <p:ext uri="{BB962C8B-B14F-4D97-AF65-F5344CB8AC3E}">
        <p14:creationId xmlns:p14="http://schemas.microsoft.com/office/powerpoint/2010/main" val="275175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body of your speech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624" y="1758007"/>
            <a:ext cx="1584176" cy="158417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104" y="1340768"/>
            <a:ext cx="1603578" cy="160357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3888" y="3370714"/>
            <a:ext cx="2205945" cy="2205945"/>
          </a:xfrm>
          <a:prstGeom prst="rect">
            <a:avLst/>
          </a:prstGeom>
        </p:spPr>
      </p:pic>
      <p:sp>
        <p:nvSpPr>
          <p:cNvPr id="7" name="TextBox 6"/>
          <p:cNvSpPr txBox="1"/>
          <p:nvPr/>
        </p:nvSpPr>
        <p:spPr>
          <a:xfrm>
            <a:off x="2339752" y="2142557"/>
            <a:ext cx="1800200" cy="461665"/>
          </a:xfrm>
          <a:prstGeom prst="rect">
            <a:avLst/>
          </a:prstGeom>
          <a:noFill/>
        </p:spPr>
        <p:txBody>
          <a:bodyPr wrap="square" rtlCol="0">
            <a:spAutoFit/>
          </a:bodyPr>
          <a:lstStyle/>
          <a:p>
            <a:r>
              <a:rPr lang="en-GB" sz="2400" dirty="0"/>
              <a:t>Content</a:t>
            </a:r>
          </a:p>
        </p:txBody>
      </p:sp>
      <p:sp>
        <p:nvSpPr>
          <p:cNvPr id="8" name="TextBox 7"/>
          <p:cNvSpPr txBox="1"/>
          <p:nvPr/>
        </p:nvSpPr>
        <p:spPr>
          <a:xfrm>
            <a:off x="7092280" y="2319263"/>
            <a:ext cx="1800200" cy="461665"/>
          </a:xfrm>
          <a:prstGeom prst="rect">
            <a:avLst/>
          </a:prstGeom>
          <a:noFill/>
        </p:spPr>
        <p:txBody>
          <a:bodyPr wrap="square" rtlCol="0">
            <a:spAutoFit/>
          </a:bodyPr>
          <a:lstStyle/>
          <a:p>
            <a:r>
              <a:rPr lang="en-GB" sz="2400" dirty="0"/>
              <a:t>Delivery</a:t>
            </a:r>
          </a:p>
        </p:txBody>
      </p:sp>
      <p:sp>
        <p:nvSpPr>
          <p:cNvPr id="9" name="TextBox 8"/>
          <p:cNvSpPr txBox="1"/>
          <p:nvPr/>
        </p:nvSpPr>
        <p:spPr>
          <a:xfrm>
            <a:off x="5652120" y="4185791"/>
            <a:ext cx="1800200" cy="461665"/>
          </a:xfrm>
          <a:prstGeom prst="rect">
            <a:avLst/>
          </a:prstGeom>
          <a:noFill/>
        </p:spPr>
        <p:txBody>
          <a:bodyPr wrap="square" rtlCol="0">
            <a:spAutoFit/>
          </a:bodyPr>
          <a:lstStyle/>
          <a:p>
            <a:r>
              <a:rPr lang="en-GB" sz="2400" dirty="0"/>
              <a:t>Language</a:t>
            </a:r>
          </a:p>
        </p:txBody>
      </p:sp>
    </p:spTree>
    <p:extLst>
      <p:ext uri="{BB962C8B-B14F-4D97-AF65-F5344CB8AC3E}">
        <p14:creationId xmlns:p14="http://schemas.microsoft.com/office/powerpoint/2010/main" val="270448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body of your speech</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2159760"/>
            <a:ext cx="1701889" cy="1701889"/>
          </a:xfrm>
          <a:prstGeom prst="rect">
            <a:avLst/>
          </a:prstGeom>
        </p:spPr>
      </p:pic>
      <p:sp>
        <p:nvSpPr>
          <p:cNvPr id="4" name="TextBox 3"/>
          <p:cNvSpPr txBox="1"/>
          <p:nvPr/>
        </p:nvSpPr>
        <p:spPr>
          <a:xfrm>
            <a:off x="683568" y="1340768"/>
            <a:ext cx="2520280" cy="830997"/>
          </a:xfrm>
          <a:prstGeom prst="rect">
            <a:avLst/>
          </a:prstGeom>
          <a:noFill/>
        </p:spPr>
        <p:txBody>
          <a:bodyPr wrap="square" rtlCol="0">
            <a:spAutoFit/>
          </a:bodyPr>
          <a:lstStyle/>
          <a:p>
            <a:r>
              <a:rPr lang="en-GB" sz="2400" dirty="0"/>
              <a:t>When you are done…</a:t>
            </a:r>
          </a:p>
        </p:txBody>
      </p:sp>
      <p:sp>
        <p:nvSpPr>
          <p:cNvPr id="5" name="TextBox 4"/>
          <p:cNvSpPr txBox="1"/>
          <p:nvPr/>
        </p:nvSpPr>
        <p:spPr>
          <a:xfrm>
            <a:off x="3935188" y="2131128"/>
            <a:ext cx="3492388" cy="830997"/>
          </a:xfrm>
          <a:prstGeom prst="rect">
            <a:avLst/>
          </a:prstGeom>
          <a:noFill/>
        </p:spPr>
        <p:txBody>
          <a:bodyPr wrap="square" rtlCol="0">
            <a:spAutoFit/>
          </a:bodyPr>
          <a:lstStyle/>
          <a:p>
            <a:r>
              <a:rPr lang="en-GB" sz="2400" dirty="0"/>
              <a:t>What do you want your audience to take home? </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5680" y="3607490"/>
            <a:ext cx="2079931" cy="2079931"/>
          </a:xfrm>
          <a:prstGeom prst="rect">
            <a:avLst/>
          </a:prstGeom>
        </p:spPr>
      </p:pic>
      <p:sp>
        <p:nvSpPr>
          <p:cNvPr id="7" name="TextBox 6"/>
          <p:cNvSpPr txBox="1"/>
          <p:nvPr/>
        </p:nvSpPr>
        <p:spPr>
          <a:xfrm>
            <a:off x="5580112" y="3584805"/>
            <a:ext cx="3492388" cy="830997"/>
          </a:xfrm>
          <a:prstGeom prst="rect">
            <a:avLst/>
          </a:prstGeom>
          <a:noFill/>
        </p:spPr>
        <p:txBody>
          <a:bodyPr wrap="square" rtlCol="0">
            <a:spAutoFit/>
          </a:bodyPr>
          <a:lstStyle/>
          <a:p>
            <a:r>
              <a:rPr lang="en-GB" sz="2400" dirty="0"/>
              <a:t>Write it out in one sentence 15 words max.  </a:t>
            </a:r>
          </a:p>
        </p:txBody>
      </p:sp>
    </p:spTree>
    <p:extLst>
      <p:ext uri="{BB962C8B-B14F-4D97-AF65-F5344CB8AC3E}">
        <p14:creationId xmlns:p14="http://schemas.microsoft.com/office/powerpoint/2010/main" val="414012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body of your speech</a:t>
            </a:r>
          </a:p>
        </p:txBody>
      </p:sp>
      <p:sp>
        <p:nvSpPr>
          <p:cNvPr id="4" name="TextBox 3"/>
          <p:cNvSpPr txBox="1"/>
          <p:nvPr/>
        </p:nvSpPr>
        <p:spPr>
          <a:xfrm>
            <a:off x="683568" y="1340768"/>
            <a:ext cx="2520280" cy="461665"/>
          </a:xfrm>
          <a:prstGeom prst="rect">
            <a:avLst/>
          </a:prstGeom>
          <a:noFill/>
        </p:spPr>
        <p:txBody>
          <a:bodyPr wrap="square" rtlCol="0">
            <a:spAutoFit/>
          </a:bodyPr>
          <a:lstStyle/>
          <a:p>
            <a:r>
              <a:rPr lang="en-GB" sz="2400" dirty="0"/>
              <a:t>Tell stories!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4027" y="1340768"/>
            <a:ext cx="2179642" cy="217964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0192" y="3861048"/>
            <a:ext cx="1629881" cy="1629881"/>
          </a:xfrm>
          <a:prstGeom prst="rect">
            <a:avLst/>
          </a:prstGeom>
        </p:spPr>
      </p:pic>
      <p:sp>
        <p:nvSpPr>
          <p:cNvPr id="10" name="TextBox 9"/>
          <p:cNvSpPr txBox="1"/>
          <p:nvPr/>
        </p:nvSpPr>
        <p:spPr>
          <a:xfrm>
            <a:off x="4322880" y="3520410"/>
            <a:ext cx="2520280" cy="830997"/>
          </a:xfrm>
          <a:prstGeom prst="rect">
            <a:avLst/>
          </a:prstGeom>
          <a:noFill/>
        </p:spPr>
        <p:txBody>
          <a:bodyPr wrap="square" rtlCol="0">
            <a:spAutoFit/>
          </a:bodyPr>
          <a:lstStyle/>
          <a:p>
            <a:r>
              <a:rPr lang="en-GB" sz="2400" dirty="0"/>
              <a:t>Give data a human face!</a:t>
            </a:r>
          </a:p>
        </p:txBody>
      </p:sp>
    </p:spTree>
    <p:extLst>
      <p:ext uri="{BB962C8B-B14F-4D97-AF65-F5344CB8AC3E}">
        <p14:creationId xmlns:p14="http://schemas.microsoft.com/office/powerpoint/2010/main" val="200415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Body: ask yourself 3 questions when you have drafted your speech</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9788" y="1067000"/>
            <a:ext cx="1629881" cy="162988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562183"/>
            <a:ext cx="1728192" cy="172819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3888" y="4288966"/>
            <a:ext cx="1675586" cy="1675586"/>
          </a:xfrm>
          <a:prstGeom prst="rect">
            <a:avLst/>
          </a:prstGeom>
        </p:spPr>
      </p:pic>
      <p:sp>
        <p:nvSpPr>
          <p:cNvPr id="6" name="TextBox 5"/>
          <p:cNvSpPr txBox="1"/>
          <p:nvPr/>
        </p:nvSpPr>
        <p:spPr>
          <a:xfrm>
            <a:off x="4860032" y="1755798"/>
            <a:ext cx="3744416" cy="461665"/>
          </a:xfrm>
          <a:prstGeom prst="rect">
            <a:avLst/>
          </a:prstGeom>
          <a:noFill/>
        </p:spPr>
        <p:txBody>
          <a:bodyPr wrap="square" rtlCol="0">
            <a:spAutoFit/>
          </a:bodyPr>
          <a:lstStyle/>
          <a:p>
            <a:r>
              <a:rPr lang="en-GB" sz="2400" dirty="0"/>
              <a:t>What is my you/I ratio?</a:t>
            </a:r>
          </a:p>
        </p:txBody>
      </p:sp>
      <p:sp>
        <p:nvSpPr>
          <p:cNvPr id="7" name="TextBox 6"/>
          <p:cNvSpPr txBox="1"/>
          <p:nvPr/>
        </p:nvSpPr>
        <p:spPr>
          <a:xfrm>
            <a:off x="2385457" y="2849481"/>
            <a:ext cx="3744416" cy="830997"/>
          </a:xfrm>
          <a:prstGeom prst="rect">
            <a:avLst/>
          </a:prstGeom>
          <a:noFill/>
        </p:spPr>
        <p:txBody>
          <a:bodyPr wrap="square" rtlCol="0">
            <a:spAutoFit/>
          </a:bodyPr>
          <a:lstStyle/>
          <a:p>
            <a:r>
              <a:rPr lang="en-GB" sz="2400" dirty="0"/>
              <a:t>How can I say it better with fewer words?</a:t>
            </a:r>
          </a:p>
        </p:txBody>
      </p:sp>
      <p:sp>
        <p:nvSpPr>
          <p:cNvPr id="8" name="TextBox 7"/>
          <p:cNvSpPr txBox="1"/>
          <p:nvPr/>
        </p:nvSpPr>
        <p:spPr>
          <a:xfrm>
            <a:off x="5004048" y="4152544"/>
            <a:ext cx="3744416" cy="830997"/>
          </a:xfrm>
          <a:prstGeom prst="rect">
            <a:avLst/>
          </a:prstGeom>
          <a:noFill/>
        </p:spPr>
        <p:txBody>
          <a:bodyPr wrap="square" rtlCol="0">
            <a:spAutoFit/>
          </a:bodyPr>
          <a:lstStyle/>
          <a:p>
            <a:r>
              <a:rPr lang="en-GB" sz="2400" dirty="0"/>
              <a:t>How can I make it clearer?</a:t>
            </a:r>
          </a:p>
        </p:txBody>
      </p:sp>
    </p:spTree>
    <p:extLst>
      <p:ext uri="{BB962C8B-B14F-4D97-AF65-F5344CB8AC3E}">
        <p14:creationId xmlns:p14="http://schemas.microsoft.com/office/powerpoint/2010/main" val="2648072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Closing</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340768"/>
            <a:ext cx="1557873" cy="1557873"/>
          </a:xfrm>
          <a:prstGeom prst="rect">
            <a:avLst/>
          </a:prstGeom>
        </p:spPr>
      </p:pic>
      <p:sp>
        <p:nvSpPr>
          <p:cNvPr id="4" name="TextBox 3"/>
          <p:cNvSpPr txBox="1"/>
          <p:nvPr/>
        </p:nvSpPr>
        <p:spPr>
          <a:xfrm>
            <a:off x="3563888" y="1700808"/>
            <a:ext cx="3240360" cy="830997"/>
          </a:xfrm>
          <a:prstGeom prst="rect">
            <a:avLst/>
          </a:prstGeom>
          <a:noFill/>
        </p:spPr>
        <p:txBody>
          <a:bodyPr wrap="square" rtlCol="0">
            <a:spAutoFit/>
          </a:bodyPr>
          <a:lstStyle/>
          <a:p>
            <a:r>
              <a:rPr lang="en-GB" sz="2400" dirty="0"/>
              <a:t>Write it out…</a:t>
            </a:r>
          </a:p>
          <a:p>
            <a:endParaRPr lang="en-GB"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4931" y="3429000"/>
            <a:ext cx="1917913" cy="1917913"/>
          </a:xfrm>
          <a:prstGeom prst="rect">
            <a:avLst/>
          </a:prstGeom>
        </p:spPr>
      </p:pic>
      <p:sp>
        <p:nvSpPr>
          <p:cNvPr id="6" name="TextBox 5"/>
          <p:cNvSpPr txBox="1"/>
          <p:nvPr/>
        </p:nvSpPr>
        <p:spPr>
          <a:xfrm>
            <a:off x="4860032" y="3645024"/>
            <a:ext cx="3240360" cy="830997"/>
          </a:xfrm>
          <a:prstGeom prst="rect">
            <a:avLst/>
          </a:prstGeom>
          <a:noFill/>
        </p:spPr>
        <p:txBody>
          <a:bodyPr wrap="square" rtlCol="0">
            <a:spAutoFit/>
          </a:bodyPr>
          <a:lstStyle/>
          <a:p>
            <a:r>
              <a:rPr lang="en-GB" sz="2400" dirty="0"/>
              <a:t>And learn it by heart!</a:t>
            </a:r>
          </a:p>
          <a:p>
            <a:endParaRPr lang="en-GB" sz="2400" dirty="0"/>
          </a:p>
        </p:txBody>
      </p:sp>
    </p:spTree>
    <p:extLst>
      <p:ext uri="{BB962C8B-B14F-4D97-AF65-F5344CB8AC3E}">
        <p14:creationId xmlns:p14="http://schemas.microsoft.com/office/powerpoint/2010/main" val="110978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1268761"/>
            <a:ext cx="7520940" cy="3579849"/>
          </a:xfrm>
        </p:spPr>
        <p:txBody>
          <a:bodyPr>
            <a:normAutofit/>
          </a:bodyPr>
          <a:lstStyle/>
          <a:p>
            <a:endParaRPr lang="en-US" sz="3200" dirty="0"/>
          </a:p>
          <a:p>
            <a:endParaRPr lang="en-US" sz="3200" dirty="0"/>
          </a:p>
        </p:txBody>
      </p:sp>
      <p:sp>
        <p:nvSpPr>
          <p:cNvPr id="2" name="TextBox 1"/>
          <p:cNvSpPr txBox="1"/>
          <p:nvPr/>
        </p:nvSpPr>
        <p:spPr>
          <a:xfrm>
            <a:off x="2926189" y="1767102"/>
            <a:ext cx="3110929" cy="1477328"/>
          </a:xfrm>
          <a:prstGeom prst="rect">
            <a:avLst/>
          </a:prstGeom>
          <a:noFill/>
        </p:spPr>
        <p:txBody>
          <a:bodyPr wrap="square" rtlCol="0">
            <a:spAutoFit/>
          </a:bodyPr>
          <a:lstStyle/>
          <a:p>
            <a:r>
              <a:rPr lang="en-GB" sz="2400" b="1" dirty="0"/>
              <a:t>Opening</a:t>
            </a:r>
          </a:p>
          <a:p>
            <a:pPr marL="457200" indent="-457200">
              <a:buFont typeface="+mj-lt"/>
              <a:buAutoNum type="arabicPeriod"/>
            </a:pPr>
            <a:endParaRPr lang="en-GB" sz="2400" b="1" dirty="0"/>
          </a:p>
          <a:p>
            <a:endParaRPr lang="en-GB" sz="2400" b="1" dirty="0"/>
          </a:p>
          <a:p>
            <a:endParaRPr lang="en-GB"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84807" y="1405096"/>
            <a:ext cx="3240360" cy="3240360"/>
          </a:xfrm>
          <a:prstGeom prst="rect">
            <a:avLst/>
          </a:prstGeom>
        </p:spPr>
      </p:pic>
      <p:sp>
        <p:nvSpPr>
          <p:cNvPr id="48" name="Title 1"/>
          <p:cNvSpPr>
            <a:spLocks noGrp="1"/>
          </p:cNvSpPr>
          <p:nvPr>
            <p:ph type="title"/>
          </p:nvPr>
        </p:nvSpPr>
        <p:spPr>
          <a:xfrm>
            <a:off x="827584" y="332656"/>
            <a:ext cx="7520940" cy="548640"/>
          </a:xfrm>
        </p:spPr>
        <p:txBody>
          <a:bodyPr/>
          <a:lstStyle/>
          <a:p>
            <a:r>
              <a:rPr lang="en-GB" dirty="0"/>
              <a:t>Three elements of every speech / presentation</a:t>
            </a:r>
          </a:p>
        </p:txBody>
      </p:sp>
      <p:sp>
        <p:nvSpPr>
          <p:cNvPr id="49" name="TextBox 48"/>
          <p:cNvSpPr txBox="1"/>
          <p:nvPr/>
        </p:nvSpPr>
        <p:spPr>
          <a:xfrm>
            <a:off x="3147182" y="2867773"/>
            <a:ext cx="1683960" cy="1477328"/>
          </a:xfrm>
          <a:prstGeom prst="rect">
            <a:avLst/>
          </a:prstGeom>
          <a:noFill/>
        </p:spPr>
        <p:txBody>
          <a:bodyPr wrap="square" rtlCol="0">
            <a:spAutoFit/>
          </a:bodyPr>
          <a:lstStyle/>
          <a:p>
            <a:r>
              <a:rPr lang="en-GB" sz="2400" b="1" dirty="0"/>
              <a:t>Body</a:t>
            </a:r>
          </a:p>
          <a:p>
            <a:pPr marL="457200" indent="-457200">
              <a:buFont typeface="+mj-lt"/>
              <a:buAutoNum type="arabicPeriod"/>
            </a:pPr>
            <a:endParaRPr lang="en-GB" sz="2400" b="1" dirty="0"/>
          </a:p>
          <a:p>
            <a:endParaRPr lang="en-GB" sz="2400" b="1" dirty="0"/>
          </a:p>
          <a:p>
            <a:endParaRPr lang="en-GB" b="1" dirty="0"/>
          </a:p>
        </p:txBody>
      </p:sp>
      <p:sp>
        <p:nvSpPr>
          <p:cNvPr id="50" name="TextBox 49"/>
          <p:cNvSpPr txBox="1"/>
          <p:nvPr/>
        </p:nvSpPr>
        <p:spPr>
          <a:xfrm>
            <a:off x="3244881" y="3828292"/>
            <a:ext cx="1683960" cy="1477328"/>
          </a:xfrm>
          <a:prstGeom prst="rect">
            <a:avLst/>
          </a:prstGeom>
          <a:noFill/>
        </p:spPr>
        <p:txBody>
          <a:bodyPr wrap="square" rtlCol="0">
            <a:spAutoFit/>
          </a:bodyPr>
          <a:lstStyle/>
          <a:p>
            <a:r>
              <a:rPr lang="en-GB" sz="2400" b="1" dirty="0"/>
              <a:t>Closing</a:t>
            </a:r>
          </a:p>
          <a:p>
            <a:pPr marL="457200" indent="-457200">
              <a:buFont typeface="+mj-lt"/>
              <a:buAutoNum type="arabicPeriod"/>
            </a:pPr>
            <a:endParaRPr lang="en-GB" sz="2400" b="1" dirty="0"/>
          </a:p>
          <a:p>
            <a:endParaRPr lang="en-GB" sz="2400" b="1" dirty="0"/>
          </a:p>
          <a:p>
            <a:endParaRPr lang="en-GB" b="1" dirty="0"/>
          </a:p>
        </p:txBody>
      </p:sp>
    </p:spTree>
    <p:extLst>
      <p:ext uri="{BB962C8B-B14F-4D97-AF65-F5344CB8AC3E}">
        <p14:creationId xmlns:p14="http://schemas.microsoft.com/office/powerpoint/2010/main" val="3097672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Closing</a:t>
            </a:r>
          </a:p>
        </p:txBody>
      </p:sp>
      <p:sp>
        <p:nvSpPr>
          <p:cNvPr id="4" name="TextBox 3"/>
          <p:cNvSpPr txBox="1"/>
          <p:nvPr/>
        </p:nvSpPr>
        <p:spPr>
          <a:xfrm>
            <a:off x="2995072" y="1648189"/>
            <a:ext cx="3240360" cy="830997"/>
          </a:xfrm>
          <a:prstGeom prst="rect">
            <a:avLst/>
          </a:prstGeom>
          <a:noFill/>
        </p:spPr>
        <p:txBody>
          <a:bodyPr wrap="square" rtlCol="0">
            <a:spAutoFit/>
          </a:bodyPr>
          <a:lstStyle/>
          <a:p>
            <a:r>
              <a:rPr lang="en-GB" sz="2400" dirty="0"/>
              <a:t>Wrap up your main points…</a:t>
            </a:r>
          </a:p>
        </p:txBody>
      </p:sp>
      <p:sp>
        <p:nvSpPr>
          <p:cNvPr id="6" name="TextBox 5"/>
          <p:cNvSpPr txBox="1"/>
          <p:nvPr/>
        </p:nvSpPr>
        <p:spPr>
          <a:xfrm>
            <a:off x="4524753" y="3089352"/>
            <a:ext cx="3816424" cy="830997"/>
          </a:xfrm>
          <a:prstGeom prst="rect">
            <a:avLst/>
          </a:prstGeom>
          <a:noFill/>
        </p:spPr>
        <p:txBody>
          <a:bodyPr wrap="square" rtlCol="0">
            <a:spAutoFit/>
          </a:bodyPr>
          <a:lstStyle/>
          <a:p>
            <a:r>
              <a:rPr lang="en-GB" sz="2400" dirty="0"/>
              <a:t>Have a clear punchline!</a:t>
            </a:r>
          </a:p>
          <a:p>
            <a:endParaRPr lang="en-GB"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87" y="1227953"/>
            <a:ext cx="1819602" cy="181960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3548" y="2813533"/>
            <a:ext cx="1629881" cy="162988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1800" y="3920349"/>
            <a:ext cx="1845905" cy="1845905"/>
          </a:xfrm>
          <a:prstGeom prst="rect">
            <a:avLst/>
          </a:prstGeom>
        </p:spPr>
      </p:pic>
      <p:sp>
        <p:nvSpPr>
          <p:cNvPr id="10" name="TextBox 9"/>
          <p:cNvSpPr txBox="1"/>
          <p:nvPr/>
        </p:nvSpPr>
        <p:spPr>
          <a:xfrm>
            <a:off x="5724128" y="4365104"/>
            <a:ext cx="3816424" cy="461665"/>
          </a:xfrm>
          <a:prstGeom prst="rect">
            <a:avLst/>
          </a:prstGeom>
          <a:noFill/>
        </p:spPr>
        <p:txBody>
          <a:bodyPr wrap="square" rtlCol="0">
            <a:spAutoFit/>
          </a:bodyPr>
          <a:lstStyle/>
          <a:p>
            <a:r>
              <a:rPr lang="en-GB" sz="2400" dirty="0"/>
              <a:t>Signal the end</a:t>
            </a:r>
          </a:p>
        </p:txBody>
      </p:sp>
    </p:spTree>
    <p:extLst>
      <p:ext uri="{BB962C8B-B14F-4D97-AF65-F5344CB8AC3E}">
        <p14:creationId xmlns:p14="http://schemas.microsoft.com/office/powerpoint/2010/main" val="306093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closing	</a:t>
            </a:r>
          </a:p>
        </p:txBody>
      </p:sp>
      <p:sp>
        <p:nvSpPr>
          <p:cNvPr id="4" name="TextBox 3"/>
          <p:cNvSpPr txBox="1"/>
          <p:nvPr/>
        </p:nvSpPr>
        <p:spPr>
          <a:xfrm>
            <a:off x="822960" y="1340768"/>
            <a:ext cx="7133416" cy="830997"/>
          </a:xfrm>
          <a:prstGeom prst="rect">
            <a:avLst/>
          </a:prstGeom>
          <a:noFill/>
        </p:spPr>
        <p:txBody>
          <a:bodyPr wrap="square" rtlCol="0">
            <a:spAutoFit/>
          </a:bodyPr>
          <a:lstStyle/>
          <a:p>
            <a:r>
              <a:rPr lang="en-GB" sz="2400" dirty="0"/>
              <a:t>What is the last thing you are going to say at your next presentation? </a:t>
            </a:r>
          </a:p>
        </p:txBody>
      </p:sp>
    </p:spTree>
    <p:extLst>
      <p:ext uri="{BB962C8B-B14F-4D97-AF65-F5344CB8AC3E}">
        <p14:creationId xmlns:p14="http://schemas.microsoft.com/office/powerpoint/2010/main" val="317080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Closing: do’s and don’ts</a:t>
            </a:r>
          </a:p>
        </p:txBody>
      </p:sp>
      <p:sp>
        <p:nvSpPr>
          <p:cNvPr id="5" name="TextBox 4"/>
          <p:cNvSpPr txBox="1"/>
          <p:nvPr/>
        </p:nvSpPr>
        <p:spPr>
          <a:xfrm>
            <a:off x="1187624" y="1412776"/>
            <a:ext cx="2736304" cy="2880320"/>
          </a:xfrm>
          <a:prstGeom prst="rect">
            <a:avLst/>
          </a:prstGeom>
          <a:noFill/>
        </p:spPr>
        <p:txBody>
          <a:bodyPr wrap="square" rtlCol="0">
            <a:spAutoFit/>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543379236"/>
              </p:ext>
            </p:extLst>
          </p:nvPr>
        </p:nvGraphicFramePr>
        <p:xfrm>
          <a:off x="1547664" y="1397000"/>
          <a:ext cx="6120680" cy="3225235"/>
        </p:xfrm>
        <a:graphic>
          <a:graphicData uri="http://schemas.openxmlformats.org/drawingml/2006/table">
            <a:tbl>
              <a:tblPr firstRow="1" bandRow="1">
                <a:tableStyleId>{5C22544A-7EE6-4342-B048-85BDC9FD1C3A}</a:tableStyleId>
              </a:tblPr>
              <a:tblGrid>
                <a:gridCol w="3060340">
                  <a:extLst>
                    <a:ext uri="{9D8B030D-6E8A-4147-A177-3AD203B41FA5}">
                      <a16:colId xmlns:a16="http://schemas.microsoft.com/office/drawing/2014/main" val="1090077278"/>
                    </a:ext>
                  </a:extLst>
                </a:gridCol>
                <a:gridCol w="3060340">
                  <a:extLst>
                    <a:ext uri="{9D8B030D-6E8A-4147-A177-3AD203B41FA5}">
                      <a16:colId xmlns:a16="http://schemas.microsoft.com/office/drawing/2014/main" val="4006873750"/>
                    </a:ext>
                  </a:extLst>
                </a:gridCol>
              </a:tblGrid>
              <a:tr h="389015">
                <a:tc>
                  <a:txBody>
                    <a:bodyPr/>
                    <a:lstStyle/>
                    <a:p>
                      <a:r>
                        <a:rPr lang="en-GB" dirty="0"/>
                        <a:t>Do</a:t>
                      </a:r>
                    </a:p>
                  </a:txBody>
                  <a:tcPr>
                    <a:solidFill>
                      <a:schemeClr val="accent4"/>
                    </a:solidFill>
                  </a:tcPr>
                </a:tc>
                <a:tc>
                  <a:txBody>
                    <a:bodyPr/>
                    <a:lstStyle/>
                    <a:p>
                      <a:r>
                        <a:rPr lang="en-GB" dirty="0"/>
                        <a:t>Don’t</a:t>
                      </a:r>
                    </a:p>
                  </a:txBody>
                  <a:tcPr>
                    <a:solidFill>
                      <a:srgbClr val="C00000"/>
                    </a:solidFill>
                  </a:tcPr>
                </a:tc>
                <a:extLst>
                  <a:ext uri="{0D108BD9-81ED-4DB2-BD59-A6C34878D82A}">
                    <a16:rowId xmlns:a16="http://schemas.microsoft.com/office/drawing/2014/main" val="469612125"/>
                  </a:ext>
                </a:extLst>
              </a:tr>
              <a:tr h="389015">
                <a:tc>
                  <a:txBody>
                    <a:bodyPr/>
                    <a:lstStyle/>
                    <a:p>
                      <a:r>
                        <a:rPr lang="en-GB" dirty="0"/>
                        <a:t>Write it out</a:t>
                      </a:r>
                    </a:p>
                    <a:p>
                      <a:endParaRPr lang="en-GB" dirty="0"/>
                    </a:p>
                  </a:txBody>
                  <a:tcPr>
                    <a:solidFill>
                      <a:schemeClr val="bg1"/>
                    </a:solidFill>
                  </a:tcPr>
                </a:tc>
                <a:tc>
                  <a:txBody>
                    <a:bodyPr/>
                    <a:lstStyle/>
                    <a:p>
                      <a:r>
                        <a:rPr lang="en-GB" dirty="0"/>
                        <a:t>Improvise</a:t>
                      </a:r>
                    </a:p>
                  </a:txBody>
                  <a:tcPr>
                    <a:solidFill>
                      <a:schemeClr val="bg1"/>
                    </a:solidFill>
                  </a:tcPr>
                </a:tc>
                <a:extLst>
                  <a:ext uri="{0D108BD9-81ED-4DB2-BD59-A6C34878D82A}">
                    <a16:rowId xmlns:a16="http://schemas.microsoft.com/office/drawing/2014/main" val="2062085093"/>
                  </a:ext>
                </a:extLst>
              </a:tr>
              <a:tr h="389015">
                <a:tc>
                  <a:txBody>
                    <a:bodyPr/>
                    <a:lstStyle/>
                    <a:p>
                      <a:r>
                        <a:rPr lang="en-GB" dirty="0"/>
                        <a:t>Signal the end by:</a:t>
                      </a:r>
                    </a:p>
                  </a:txBody>
                  <a:tcPr>
                    <a:solidFill>
                      <a:schemeClr val="bg1"/>
                    </a:solidFill>
                  </a:tcPr>
                </a:tc>
                <a:tc>
                  <a:txBody>
                    <a:bodyPr/>
                    <a:lstStyle/>
                    <a:p>
                      <a:r>
                        <a:rPr lang="en-GB" dirty="0"/>
                        <a:t>Say:</a:t>
                      </a:r>
                    </a:p>
                  </a:txBody>
                  <a:tcPr>
                    <a:solidFill>
                      <a:schemeClr val="bg1"/>
                    </a:solidFill>
                  </a:tcPr>
                </a:tc>
                <a:extLst>
                  <a:ext uri="{0D108BD9-81ED-4DB2-BD59-A6C34878D82A}">
                    <a16:rowId xmlns:a16="http://schemas.microsoft.com/office/drawing/2014/main" val="503779516"/>
                  </a:ext>
                </a:extLst>
              </a:tr>
              <a:tr h="389015">
                <a:tc>
                  <a:txBody>
                    <a:bodyPr/>
                    <a:lstStyle/>
                    <a:p>
                      <a:r>
                        <a:rPr lang="en-GB" dirty="0"/>
                        <a:t>- Tone</a:t>
                      </a:r>
                      <a:r>
                        <a:rPr lang="en-GB" baseline="0" dirty="0"/>
                        <a:t> of your voice</a:t>
                      </a:r>
                      <a:endParaRPr lang="en-GB" dirty="0"/>
                    </a:p>
                  </a:txBody>
                  <a:tcPr>
                    <a:solidFill>
                      <a:schemeClr val="bg1"/>
                    </a:solidFill>
                  </a:tcPr>
                </a:tc>
                <a:tc>
                  <a:txBody>
                    <a:bodyPr/>
                    <a:lstStyle/>
                    <a:p>
                      <a:r>
                        <a:rPr lang="en-GB" dirty="0"/>
                        <a:t>- “That was it”</a:t>
                      </a:r>
                    </a:p>
                  </a:txBody>
                  <a:tcPr>
                    <a:solidFill>
                      <a:schemeClr val="bg1"/>
                    </a:solidFill>
                  </a:tcPr>
                </a:tc>
                <a:extLst>
                  <a:ext uri="{0D108BD9-81ED-4DB2-BD59-A6C34878D82A}">
                    <a16:rowId xmlns:a16="http://schemas.microsoft.com/office/drawing/2014/main" val="2751546576"/>
                  </a:ext>
                </a:extLst>
              </a:tr>
              <a:tr h="389015">
                <a:tc>
                  <a:txBody>
                    <a:bodyPr/>
                    <a:lstStyle/>
                    <a:p>
                      <a:r>
                        <a:rPr lang="en-GB" dirty="0"/>
                        <a:t>- One step back</a:t>
                      </a:r>
                    </a:p>
                  </a:txBody>
                  <a:tcPr>
                    <a:solidFill>
                      <a:schemeClr val="bg1"/>
                    </a:solidFill>
                  </a:tcPr>
                </a:tc>
                <a:tc>
                  <a:txBody>
                    <a:bodyPr/>
                    <a:lstStyle/>
                    <a:p>
                      <a:r>
                        <a:rPr lang="en-GB" dirty="0"/>
                        <a:t>- “This is the end”</a:t>
                      </a:r>
                    </a:p>
                  </a:txBody>
                  <a:tcPr>
                    <a:solidFill>
                      <a:schemeClr val="bg1"/>
                    </a:solidFill>
                  </a:tcPr>
                </a:tc>
                <a:extLst>
                  <a:ext uri="{0D108BD9-81ED-4DB2-BD59-A6C34878D82A}">
                    <a16:rowId xmlns:a16="http://schemas.microsoft.com/office/drawing/2014/main" val="1888665964"/>
                  </a:ext>
                </a:extLst>
              </a:tr>
              <a:tr h="389015">
                <a:tc>
                  <a:txBody>
                    <a:bodyPr/>
                    <a:lstStyle/>
                    <a:p>
                      <a:r>
                        <a:rPr lang="en-GB" dirty="0"/>
                        <a:t>- Punchline</a:t>
                      </a:r>
                    </a:p>
                  </a:txBody>
                  <a:tcPr>
                    <a:solidFill>
                      <a:schemeClr val="bg1"/>
                    </a:solidFill>
                  </a:tcPr>
                </a:tc>
                <a:tc>
                  <a:txBody>
                    <a:bodyPr/>
                    <a:lstStyle/>
                    <a:p>
                      <a:r>
                        <a:rPr lang="en-GB" dirty="0"/>
                        <a:t>- “Are there any questions?”</a:t>
                      </a:r>
                    </a:p>
                    <a:p>
                      <a:endParaRPr lang="en-GB" dirty="0"/>
                    </a:p>
                  </a:txBody>
                  <a:tcPr>
                    <a:solidFill>
                      <a:schemeClr val="bg1"/>
                    </a:solidFill>
                  </a:tcPr>
                </a:tc>
                <a:extLst>
                  <a:ext uri="{0D108BD9-81ED-4DB2-BD59-A6C34878D82A}">
                    <a16:rowId xmlns:a16="http://schemas.microsoft.com/office/drawing/2014/main" val="2168917542"/>
                  </a:ext>
                </a:extLst>
              </a:tr>
              <a:tr h="389015">
                <a:tc>
                  <a:txBody>
                    <a:bodyPr/>
                    <a:lstStyle/>
                    <a:p>
                      <a:endParaRPr lang="en-GB" dirty="0"/>
                    </a:p>
                  </a:txBody>
                  <a:tcPr>
                    <a:solidFill>
                      <a:schemeClr val="bg1"/>
                    </a:solidFill>
                  </a:tcPr>
                </a:tc>
                <a:tc>
                  <a:txBody>
                    <a:bodyPr/>
                    <a:lstStyle/>
                    <a:p>
                      <a:r>
                        <a:rPr lang="en-GB" dirty="0"/>
                        <a:t>Stop abruptly</a:t>
                      </a:r>
                    </a:p>
                  </a:txBody>
                  <a:tcPr>
                    <a:solidFill>
                      <a:schemeClr val="bg1"/>
                    </a:solidFill>
                  </a:tcPr>
                </a:tc>
                <a:extLst>
                  <a:ext uri="{0D108BD9-81ED-4DB2-BD59-A6C34878D82A}">
                    <a16:rowId xmlns:a16="http://schemas.microsoft.com/office/drawing/2014/main" val="631031901"/>
                  </a:ext>
                </a:extLst>
              </a:tr>
            </a:tbl>
          </a:graphicData>
        </a:graphic>
      </p:graphicFrame>
    </p:spTree>
    <p:extLst>
      <p:ext uri="{BB962C8B-B14F-4D97-AF65-F5344CB8AC3E}">
        <p14:creationId xmlns:p14="http://schemas.microsoft.com/office/powerpoint/2010/main" val="4183747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were already awesome, but from now on, you are a better speaker!</a:t>
            </a:r>
          </a:p>
        </p:txBody>
      </p:sp>
      <p:sp>
        <p:nvSpPr>
          <p:cNvPr id="4" name="TextBox 3"/>
          <p:cNvSpPr txBox="1"/>
          <p:nvPr/>
        </p:nvSpPr>
        <p:spPr>
          <a:xfrm>
            <a:off x="1475656" y="1556792"/>
            <a:ext cx="3816424" cy="830997"/>
          </a:xfrm>
          <a:prstGeom prst="rect">
            <a:avLst/>
          </a:prstGeom>
          <a:noFill/>
        </p:spPr>
        <p:txBody>
          <a:bodyPr wrap="square" rtlCol="0">
            <a:spAutoFit/>
          </a:bodyPr>
          <a:lstStyle/>
          <a:p>
            <a:r>
              <a:rPr lang="en-GB" sz="2400" dirty="0"/>
              <a:t>1. </a:t>
            </a:r>
            <a:r>
              <a:rPr lang="en-GB" sz="2400" b="1" dirty="0"/>
              <a:t>Save</a:t>
            </a:r>
            <a:r>
              <a:rPr lang="en-GB" sz="2400" dirty="0"/>
              <a:t> the hand-out (we will send it to you)</a:t>
            </a:r>
          </a:p>
        </p:txBody>
      </p:sp>
      <p:sp>
        <p:nvSpPr>
          <p:cNvPr id="5" name="TextBox 4"/>
          <p:cNvSpPr txBox="1"/>
          <p:nvPr/>
        </p:nvSpPr>
        <p:spPr>
          <a:xfrm>
            <a:off x="4427984" y="2363307"/>
            <a:ext cx="4275956" cy="1200329"/>
          </a:xfrm>
          <a:prstGeom prst="rect">
            <a:avLst/>
          </a:prstGeom>
          <a:noFill/>
        </p:spPr>
        <p:txBody>
          <a:bodyPr wrap="square" rtlCol="0">
            <a:spAutoFit/>
          </a:bodyPr>
          <a:lstStyle/>
          <a:p>
            <a:r>
              <a:rPr lang="en-GB" sz="2400" dirty="0"/>
              <a:t>2. </a:t>
            </a:r>
            <a:r>
              <a:rPr lang="en-GB" sz="2400" b="1" dirty="0"/>
              <a:t>Use</a:t>
            </a:r>
            <a:r>
              <a:rPr lang="en-GB" sz="2400" dirty="0"/>
              <a:t> it next time you draft a speech, check the DO’s and DON’T’s</a:t>
            </a:r>
          </a:p>
        </p:txBody>
      </p:sp>
      <p:sp>
        <p:nvSpPr>
          <p:cNvPr id="6" name="TextBox 5"/>
          <p:cNvSpPr txBox="1"/>
          <p:nvPr/>
        </p:nvSpPr>
        <p:spPr>
          <a:xfrm>
            <a:off x="1475656" y="3622958"/>
            <a:ext cx="3096344" cy="830997"/>
          </a:xfrm>
          <a:prstGeom prst="rect">
            <a:avLst/>
          </a:prstGeom>
          <a:noFill/>
        </p:spPr>
        <p:txBody>
          <a:bodyPr wrap="square" rtlCol="0">
            <a:spAutoFit/>
          </a:bodyPr>
          <a:lstStyle/>
          <a:p>
            <a:r>
              <a:rPr lang="en-GB" sz="2400" dirty="0"/>
              <a:t>3. </a:t>
            </a:r>
            <a:r>
              <a:rPr lang="en-GB" sz="2400" b="1" dirty="0"/>
              <a:t>Practice!</a:t>
            </a:r>
            <a:r>
              <a:rPr lang="en-GB" sz="2400" dirty="0"/>
              <a:t> Write it out, time it, rehearse</a:t>
            </a:r>
          </a:p>
        </p:txBody>
      </p:sp>
      <p:sp>
        <p:nvSpPr>
          <p:cNvPr id="7" name="TextBox 6"/>
          <p:cNvSpPr txBox="1"/>
          <p:nvPr/>
        </p:nvSpPr>
        <p:spPr>
          <a:xfrm>
            <a:off x="4657750" y="4528700"/>
            <a:ext cx="3096344" cy="461665"/>
          </a:xfrm>
          <a:prstGeom prst="rect">
            <a:avLst/>
          </a:prstGeom>
          <a:noFill/>
        </p:spPr>
        <p:txBody>
          <a:bodyPr wrap="square" rtlCol="0">
            <a:spAutoFit/>
          </a:bodyPr>
          <a:lstStyle/>
          <a:p>
            <a:r>
              <a:rPr lang="en-GB" sz="2400" dirty="0"/>
              <a:t>4. And </a:t>
            </a:r>
            <a:r>
              <a:rPr lang="en-GB" sz="2400" b="1" dirty="0"/>
              <a:t>enjoy</a:t>
            </a:r>
            <a:r>
              <a:rPr lang="en-GB" sz="2400" dirty="0"/>
              <a:t> it!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715" y="1412776"/>
            <a:ext cx="909801" cy="90980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3" y="2508570"/>
            <a:ext cx="909801" cy="9098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91" y="3387714"/>
            <a:ext cx="1125825" cy="11258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3629" y="4528700"/>
            <a:ext cx="909801" cy="909801"/>
          </a:xfrm>
          <a:prstGeom prst="rect">
            <a:avLst/>
          </a:prstGeom>
        </p:spPr>
      </p:pic>
    </p:spTree>
    <p:extLst>
      <p:ext uri="{BB962C8B-B14F-4D97-AF65-F5344CB8AC3E}">
        <p14:creationId xmlns:p14="http://schemas.microsoft.com/office/powerpoint/2010/main" val="3884086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Oh, and one more thing!</a:t>
            </a:r>
          </a:p>
        </p:txBody>
      </p:sp>
      <p:sp>
        <p:nvSpPr>
          <p:cNvPr id="3" name="TextBox 2"/>
          <p:cNvSpPr txBox="1"/>
          <p:nvPr/>
        </p:nvSpPr>
        <p:spPr>
          <a:xfrm flipH="1">
            <a:off x="1372353" y="1484784"/>
            <a:ext cx="6007957" cy="2308324"/>
          </a:xfrm>
          <a:prstGeom prst="rect">
            <a:avLst/>
          </a:prstGeom>
          <a:noFill/>
        </p:spPr>
        <p:txBody>
          <a:bodyPr wrap="square" rtlCol="0">
            <a:spAutoFit/>
          </a:bodyPr>
          <a:lstStyle/>
          <a:p>
            <a:r>
              <a:rPr lang="en-GB" sz="3600" dirty="0">
                <a:solidFill>
                  <a:schemeClr val="tx2"/>
                </a:solidFill>
              </a:rPr>
              <a:t>LEARN THE RULES LIKE A PRO, SO YOU CAN BREAK THEM AS AN ARTIST (Picasso)</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9375" y="3645024"/>
            <a:ext cx="1914525" cy="2390775"/>
          </a:xfrm>
          <a:prstGeom prst="rect">
            <a:avLst/>
          </a:prstGeom>
        </p:spPr>
      </p:pic>
    </p:spTree>
    <p:extLst>
      <p:ext uri="{BB962C8B-B14F-4D97-AF65-F5344CB8AC3E}">
        <p14:creationId xmlns:p14="http://schemas.microsoft.com/office/powerpoint/2010/main" val="203996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descr="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638687"/>
            <a:ext cx="4154376" cy="4985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7510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Want to learn more? Contact us!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908720"/>
            <a:ext cx="6767736" cy="5075802"/>
          </a:xfrm>
          <a:prstGeom prst="rect">
            <a:avLst/>
          </a:prstGeom>
        </p:spPr>
      </p:pic>
      <p:sp>
        <p:nvSpPr>
          <p:cNvPr id="8" name="TextBox 7"/>
          <p:cNvSpPr txBox="1"/>
          <p:nvPr/>
        </p:nvSpPr>
        <p:spPr>
          <a:xfrm>
            <a:off x="4283968" y="6021288"/>
            <a:ext cx="4392488" cy="646331"/>
          </a:xfrm>
          <a:prstGeom prst="rect">
            <a:avLst/>
          </a:prstGeom>
          <a:noFill/>
        </p:spPr>
        <p:txBody>
          <a:bodyPr wrap="square" rtlCol="0">
            <a:spAutoFit/>
          </a:bodyPr>
          <a:lstStyle/>
          <a:p>
            <a:r>
              <a:rPr lang="en-GB" b="1" dirty="0">
                <a:solidFill>
                  <a:schemeClr val="bg1"/>
                </a:solidFill>
              </a:rPr>
              <a:t>Toastmasters@oecd.org </a:t>
            </a:r>
          </a:p>
          <a:p>
            <a:r>
              <a:rPr lang="en-GB" b="1" dirty="0">
                <a:solidFill>
                  <a:schemeClr val="bg1"/>
                </a:solidFill>
              </a:rPr>
              <a:t>or contact your local Toastmaster!</a:t>
            </a:r>
          </a:p>
        </p:txBody>
      </p:sp>
      <p:pic>
        <p:nvPicPr>
          <p:cNvPr id="3" name="Picture 2"/>
          <p:cNvPicPr>
            <a:picLocks noChangeAspect="1"/>
          </p:cNvPicPr>
          <p:nvPr/>
        </p:nvPicPr>
        <p:blipFill>
          <a:blip r:embed="rId4"/>
          <a:stretch>
            <a:fillRect/>
          </a:stretch>
        </p:blipFill>
        <p:spPr>
          <a:xfrm>
            <a:off x="7196088" y="3861048"/>
            <a:ext cx="1728192" cy="1728192"/>
          </a:xfrm>
          <a:prstGeom prst="rect">
            <a:avLst/>
          </a:prstGeom>
        </p:spPr>
      </p:pic>
      <p:sp>
        <p:nvSpPr>
          <p:cNvPr id="4" name="TextBox 3"/>
          <p:cNvSpPr txBox="1"/>
          <p:nvPr/>
        </p:nvSpPr>
        <p:spPr>
          <a:xfrm>
            <a:off x="6804248" y="2113309"/>
            <a:ext cx="1944216" cy="1477328"/>
          </a:xfrm>
          <a:prstGeom prst="rect">
            <a:avLst/>
          </a:prstGeom>
          <a:noFill/>
        </p:spPr>
        <p:txBody>
          <a:bodyPr wrap="square" rtlCol="0">
            <a:spAutoFit/>
          </a:bodyPr>
          <a:lstStyle/>
          <a:p>
            <a:r>
              <a:rPr lang="en-GB" dirty="0"/>
              <a:t>A big thank you to all our fellow Toastmasters inside and outside OECD!</a:t>
            </a:r>
          </a:p>
        </p:txBody>
      </p:sp>
    </p:spTree>
    <p:extLst>
      <p:ext uri="{BB962C8B-B14F-4D97-AF65-F5344CB8AC3E}">
        <p14:creationId xmlns:p14="http://schemas.microsoft.com/office/powerpoint/2010/main" val="3633134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Opening your presentation</a:t>
            </a:r>
          </a:p>
        </p:txBody>
      </p:sp>
      <p:sp>
        <p:nvSpPr>
          <p:cNvPr id="5" name="TextBox 4"/>
          <p:cNvSpPr txBox="1"/>
          <p:nvPr/>
        </p:nvSpPr>
        <p:spPr>
          <a:xfrm>
            <a:off x="2123728" y="1600036"/>
            <a:ext cx="1944216" cy="748843"/>
          </a:xfrm>
          <a:prstGeom prst="rect">
            <a:avLst/>
          </a:prstGeom>
          <a:noFill/>
        </p:spPr>
        <p:txBody>
          <a:bodyPr wrap="square" rtlCol="0">
            <a:spAutoFit/>
          </a:bodyPr>
          <a:lstStyle/>
          <a:p>
            <a:r>
              <a:rPr lang="en-GB" sz="2400" dirty="0"/>
              <a:t>Attention!</a:t>
            </a:r>
          </a:p>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116632"/>
            <a:ext cx="3456384" cy="345638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1720" y="3324946"/>
            <a:ext cx="1485865" cy="148586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0112" y="3024338"/>
            <a:ext cx="1773897" cy="1773897"/>
          </a:xfrm>
          <a:prstGeom prst="rect">
            <a:avLst/>
          </a:prstGeom>
        </p:spPr>
      </p:pic>
      <p:sp>
        <p:nvSpPr>
          <p:cNvPr id="7" name="TextBox 6"/>
          <p:cNvSpPr txBox="1"/>
          <p:nvPr/>
        </p:nvSpPr>
        <p:spPr>
          <a:xfrm>
            <a:off x="467544" y="3140968"/>
            <a:ext cx="1944216" cy="748843"/>
          </a:xfrm>
          <a:prstGeom prst="rect">
            <a:avLst/>
          </a:prstGeom>
          <a:noFill/>
        </p:spPr>
        <p:txBody>
          <a:bodyPr wrap="square" rtlCol="0">
            <a:spAutoFit/>
          </a:bodyPr>
          <a:lstStyle/>
          <a:p>
            <a:r>
              <a:rPr lang="en-GB" sz="2400" dirty="0"/>
              <a:t>Connection</a:t>
            </a:r>
          </a:p>
          <a:p>
            <a:endParaRPr lang="en-GB" dirty="0"/>
          </a:p>
        </p:txBody>
      </p:sp>
      <p:sp>
        <p:nvSpPr>
          <p:cNvPr id="8" name="TextBox 7"/>
          <p:cNvSpPr txBox="1"/>
          <p:nvPr/>
        </p:nvSpPr>
        <p:spPr>
          <a:xfrm>
            <a:off x="5292080" y="2649916"/>
            <a:ext cx="1944216" cy="748843"/>
          </a:xfrm>
          <a:prstGeom prst="rect">
            <a:avLst/>
          </a:prstGeom>
          <a:noFill/>
        </p:spPr>
        <p:txBody>
          <a:bodyPr wrap="square" rtlCol="0">
            <a:spAutoFit/>
          </a:bodyPr>
          <a:lstStyle/>
          <a:p>
            <a:r>
              <a:rPr lang="en-GB" sz="2400" dirty="0"/>
              <a:t>Confidence</a:t>
            </a:r>
          </a:p>
          <a:p>
            <a:endParaRPr lang="en-GB" dirty="0"/>
          </a:p>
        </p:txBody>
      </p:sp>
    </p:spTree>
    <p:extLst>
      <p:ext uri="{BB962C8B-B14F-4D97-AF65-F5344CB8AC3E}">
        <p14:creationId xmlns:p14="http://schemas.microsoft.com/office/powerpoint/2010/main" val="279845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attention</a:t>
            </a:r>
          </a:p>
        </p:txBody>
      </p:sp>
      <p:sp>
        <p:nvSpPr>
          <p:cNvPr id="3" name="TextBox 2"/>
          <p:cNvSpPr txBox="1"/>
          <p:nvPr/>
        </p:nvSpPr>
        <p:spPr>
          <a:xfrm>
            <a:off x="971600" y="1951672"/>
            <a:ext cx="3384376" cy="1477328"/>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Be</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surprising</a:t>
            </a:r>
            <a:r>
              <a:rPr lang="en-GB" sz="2400" dirty="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2879239"/>
            <a:ext cx="1413857" cy="141385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6787" y="1019640"/>
            <a:ext cx="1492881" cy="1492881"/>
          </a:xfrm>
          <a:prstGeom prst="rect">
            <a:avLst/>
          </a:prstGeom>
        </p:spPr>
      </p:pic>
      <p:sp>
        <p:nvSpPr>
          <p:cNvPr id="6" name="Rectangle 5"/>
          <p:cNvSpPr/>
          <p:nvPr/>
        </p:nvSpPr>
        <p:spPr>
          <a:xfrm>
            <a:off x="829585" y="3399383"/>
            <a:ext cx="5038559" cy="461665"/>
          </a:xfrm>
          <a:prstGeom prst="rect">
            <a:avLst/>
          </a:prstGeom>
        </p:spPr>
        <p:txBody>
          <a:bodyPr wrap="none">
            <a:spAutoFit/>
          </a:bodyPr>
          <a:lstStyle/>
          <a:p>
            <a:r>
              <a:rPr lang="en-GB" sz="2400" b="1" dirty="0">
                <a:latin typeface="Arial" panose="020B0604020202020204" pitchFamily="34" charset="0"/>
                <a:cs typeface="Arial" panose="020B0604020202020204" pitchFamily="34" charset="0"/>
              </a:rPr>
              <a:t>No platitudes and clichés please!</a:t>
            </a:r>
          </a:p>
        </p:txBody>
      </p:sp>
    </p:spTree>
    <p:extLst>
      <p:ext uri="{BB962C8B-B14F-4D97-AF65-F5344CB8AC3E}">
        <p14:creationId xmlns:p14="http://schemas.microsoft.com/office/powerpoint/2010/main" val="278104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Connection</a:t>
            </a:r>
          </a:p>
        </p:txBody>
      </p:sp>
      <p:sp>
        <p:nvSpPr>
          <p:cNvPr id="3" name="TextBox 2"/>
          <p:cNvSpPr txBox="1"/>
          <p:nvPr/>
        </p:nvSpPr>
        <p:spPr>
          <a:xfrm>
            <a:off x="1043608" y="1397674"/>
            <a:ext cx="3600400" cy="1107996"/>
          </a:xfrm>
          <a:prstGeom prst="rect">
            <a:avLst/>
          </a:prstGeom>
          <a:noFill/>
        </p:spPr>
        <p:txBody>
          <a:bodyPr wrap="square" rtlCol="0">
            <a:spAutoFit/>
          </a:bodyPr>
          <a:lstStyle/>
          <a:p>
            <a:r>
              <a:rPr lang="en-GB" sz="2400" dirty="0"/>
              <a:t>Can your relate to that?</a:t>
            </a:r>
          </a:p>
          <a:p>
            <a:endParaRPr lang="en-GB" sz="2400"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2159159"/>
            <a:ext cx="2539682" cy="2539682"/>
          </a:xfrm>
          <a:prstGeom prst="rect">
            <a:avLst/>
          </a:prstGeom>
        </p:spPr>
      </p:pic>
      <p:sp>
        <p:nvSpPr>
          <p:cNvPr id="5" name="TextBox 4"/>
          <p:cNvSpPr txBox="1"/>
          <p:nvPr/>
        </p:nvSpPr>
        <p:spPr>
          <a:xfrm>
            <a:off x="251520" y="2713157"/>
            <a:ext cx="3600400" cy="1107996"/>
          </a:xfrm>
          <a:prstGeom prst="rect">
            <a:avLst/>
          </a:prstGeom>
          <a:noFill/>
        </p:spPr>
        <p:txBody>
          <a:bodyPr wrap="square" rtlCol="0">
            <a:spAutoFit/>
          </a:bodyPr>
          <a:lstStyle/>
          <a:p>
            <a:r>
              <a:rPr lang="en-GB" sz="2400" dirty="0"/>
              <a:t>Have you felt that?</a:t>
            </a:r>
          </a:p>
          <a:p>
            <a:endParaRPr lang="en-GB" sz="2400" dirty="0"/>
          </a:p>
          <a:p>
            <a:endParaRPr lang="en-GB" dirty="0"/>
          </a:p>
        </p:txBody>
      </p:sp>
      <p:sp>
        <p:nvSpPr>
          <p:cNvPr id="6" name="TextBox 5"/>
          <p:cNvSpPr txBox="1"/>
          <p:nvPr/>
        </p:nvSpPr>
        <p:spPr>
          <a:xfrm>
            <a:off x="4932040" y="1988840"/>
            <a:ext cx="3600400" cy="1107996"/>
          </a:xfrm>
          <a:prstGeom prst="rect">
            <a:avLst/>
          </a:prstGeom>
          <a:noFill/>
        </p:spPr>
        <p:txBody>
          <a:bodyPr wrap="square" rtlCol="0">
            <a:spAutoFit/>
          </a:bodyPr>
          <a:lstStyle/>
          <a:p>
            <a:r>
              <a:rPr lang="en-GB" sz="2400" dirty="0"/>
              <a:t>Have you been there?</a:t>
            </a:r>
          </a:p>
          <a:p>
            <a:endParaRPr lang="en-GB" sz="2400" dirty="0"/>
          </a:p>
          <a:p>
            <a:endParaRPr lang="en-GB" dirty="0"/>
          </a:p>
        </p:txBody>
      </p:sp>
      <p:sp>
        <p:nvSpPr>
          <p:cNvPr id="7" name="TextBox 6"/>
          <p:cNvSpPr txBox="1"/>
          <p:nvPr/>
        </p:nvSpPr>
        <p:spPr>
          <a:xfrm>
            <a:off x="5865133" y="3754322"/>
            <a:ext cx="3600400" cy="1107996"/>
          </a:xfrm>
          <a:prstGeom prst="rect">
            <a:avLst/>
          </a:prstGeom>
          <a:noFill/>
        </p:spPr>
        <p:txBody>
          <a:bodyPr wrap="square" rtlCol="0">
            <a:spAutoFit/>
          </a:bodyPr>
          <a:lstStyle/>
          <a:p>
            <a:r>
              <a:rPr lang="en-GB" sz="2400" dirty="0"/>
              <a:t>Have you done that?</a:t>
            </a:r>
          </a:p>
          <a:p>
            <a:endParaRPr lang="en-GB" sz="2400" dirty="0"/>
          </a:p>
          <a:p>
            <a:endParaRPr lang="en-GB" dirty="0"/>
          </a:p>
        </p:txBody>
      </p:sp>
    </p:spTree>
    <p:extLst>
      <p:ext uri="{BB962C8B-B14F-4D97-AF65-F5344CB8AC3E}">
        <p14:creationId xmlns:p14="http://schemas.microsoft.com/office/powerpoint/2010/main" val="400402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Connection</a:t>
            </a:r>
          </a:p>
        </p:txBody>
      </p:sp>
      <p:sp>
        <p:nvSpPr>
          <p:cNvPr id="3" name="TextBox 2"/>
          <p:cNvSpPr txBox="1"/>
          <p:nvPr/>
        </p:nvSpPr>
        <p:spPr>
          <a:xfrm>
            <a:off x="611560" y="2276872"/>
            <a:ext cx="3096344" cy="2215991"/>
          </a:xfrm>
          <a:prstGeom prst="rect">
            <a:avLst/>
          </a:prstGeom>
          <a:noFill/>
        </p:spPr>
        <p:txBody>
          <a:bodyPr wrap="square" rtlCol="0">
            <a:spAutoFit/>
          </a:bodyPr>
          <a:lstStyle/>
          <a:p>
            <a:r>
              <a:rPr lang="en-GB" sz="2400" dirty="0"/>
              <a:t>Refer to what you have in common with your audience</a:t>
            </a:r>
          </a:p>
          <a:p>
            <a:endParaRPr lang="en-GB" sz="2400" dirty="0"/>
          </a:p>
          <a:p>
            <a:endParaRPr lang="en-GB" sz="2400"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5" y="1196753"/>
            <a:ext cx="864096" cy="86409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476672"/>
            <a:ext cx="1512168" cy="1512168"/>
          </a:xfrm>
          <a:prstGeom prst="rect">
            <a:avLst/>
          </a:prstGeom>
        </p:spPr>
      </p:pic>
      <p:sp>
        <p:nvSpPr>
          <p:cNvPr id="6" name="TextBox 5"/>
          <p:cNvSpPr txBox="1"/>
          <p:nvPr/>
        </p:nvSpPr>
        <p:spPr>
          <a:xfrm>
            <a:off x="5652120" y="1844824"/>
            <a:ext cx="2808312" cy="1846659"/>
          </a:xfrm>
          <a:prstGeom prst="rect">
            <a:avLst/>
          </a:prstGeom>
          <a:noFill/>
        </p:spPr>
        <p:txBody>
          <a:bodyPr wrap="square" rtlCol="0">
            <a:spAutoFit/>
          </a:bodyPr>
          <a:lstStyle/>
          <a:p>
            <a:r>
              <a:rPr lang="en-GB" sz="2400" dirty="0"/>
              <a:t>Keep it conversational</a:t>
            </a:r>
          </a:p>
          <a:p>
            <a:endParaRPr lang="en-GB" sz="2400" dirty="0"/>
          </a:p>
          <a:p>
            <a:endParaRPr lang="en-GB" sz="2400" dirty="0"/>
          </a:p>
          <a:p>
            <a:endParaRPr lang="en-GB" dirty="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9912" y="3527311"/>
            <a:ext cx="1413857" cy="1413857"/>
          </a:xfrm>
          <a:prstGeom prst="rect">
            <a:avLst/>
          </a:prstGeom>
        </p:spPr>
      </p:pic>
      <p:sp>
        <p:nvSpPr>
          <p:cNvPr id="8" name="TextBox 7"/>
          <p:cNvSpPr txBox="1"/>
          <p:nvPr/>
        </p:nvSpPr>
        <p:spPr>
          <a:xfrm>
            <a:off x="5148064" y="3967896"/>
            <a:ext cx="2808312" cy="1477328"/>
          </a:xfrm>
          <a:prstGeom prst="rect">
            <a:avLst/>
          </a:prstGeom>
          <a:noFill/>
        </p:spPr>
        <p:txBody>
          <a:bodyPr wrap="square" rtlCol="0">
            <a:spAutoFit/>
          </a:bodyPr>
          <a:lstStyle/>
          <a:p>
            <a:r>
              <a:rPr lang="en-GB" sz="2400" dirty="0"/>
              <a:t>Make them move!</a:t>
            </a:r>
          </a:p>
          <a:p>
            <a:endParaRPr lang="en-GB" sz="2400" dirty="0"/>
          </a:p>
          <a:p>
            <a:endParaRPr lang="en-GB" sz="2400" dirty="0"/>
          </a:p>
          <a:p>
            <a:endParaRPr lang="en-GB" dirty="0"/>
          </a:p>
        </p:txBody>
      </p:sp>
    </p:spTree>
    <p:extLst>
      <p:ext uri="{BB962C8B-B14F-4D97-AF65-F5344CB8AC3E}">
        <p14:creationId xmlns:p14="http://schemas.microsoft.com/office/powerpoint/2010/main" val="124005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46096"/>
            <a:ext cx="7520940" cy="548640"/>
          </a:xfrm>
        </p:spPr>
        <p:txBody>
          <a:bodyPr/>
          <a:lstStyle/>
          <a:p>
            <a:r>
              <a:rPr lang="en-GB" dirty="0"/>
              <a:t>CONFIDENCE</a:t>
            </a:r>
          </a:p>
        </p:txBody>
      </p:sp>
      <p:sp>
        <p:nvSpPr>
          <p:cNvPr id="3" name="TextBox 2"/>
          <p:cNvSpPr txBox="1"/>
          <p:nvPr/>
        </p:nvSpPr>
        <p:spPr>
          <a:xfrm>
            <a:off x="1403648" y="1844824"/>
            <a:ext cx="1656184" cy="1569660"/>
          </a:xfrm>
          <a:prstGeom prst="rect">
            <a:avLst/>
          </a:prstGeom>
          <a:noFill/>
        </p:spPr>
        <p:txBody>
          <a:bodyPr wrap="square" rtlCol="0">
            <a:spAutoFit/>
          </a:bodyPr>
          <a:lstStyle/>
          <a:p>
            <a:r>
              <a:rPr lang="en-GB" sz="2400" dirty="0"/>
              <a:t>1. Relax…</a:t>
            </a:r>
          </a:p>
          <a:p>
            <a:endParaRPr lang="en-GB" sz="2400" dirty="0"/>
          </a:p>
          <a:p>
            <a:endParaRPr lang="en-GB" sz="2400" dirty="0"/>
          </a:p>
          <a:p>
            <a:endParaRPr lang="en-GB" sz="2400" dirty="0"/>
          </a:p>
        </p:txBody>
      </p:sp>
      <p:sp>
        <p:nvSpPr>
          <p:cNvPr id="4" name="TextBox 3"/>
          <p:cNvSpPr txBox="1"/>
          <p:nvPr/>
        </p:nvSpPr>
        <p:spPr>
          <a:xfrm>
            <a:off x="755576" y="1196752"/>
            <a:ext cx="2952328" cy="369332"/>
          </a:xfrm>
          <a:prstGeom prst="rect">
            <a:avLst/>
          </a:prstGeom>
          <a:noFill/>
        </p:spPr>
        <p:txBody>
          <a:bodyPr wrap="square" rtlCol="0">
            <a:spAutoFit/>
          </a:bodyPr>
          <a:lstStyle/>
          <a:p>
            <a:r>
              <a:rPr lang="en-GB" dirty="0"/>
              <a:t>Ready...?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772816"/>
            <a:ext cx="2539682" cy="2539682"/>
          </a:xfrm>
          <a:prstGeom prst="rect">
            <a:avLst/>
          </a:prstGeom>
        </p:spPr>
      </p:pic>
      <p:sp>
        <p:nvSpPr>
          <p:cNvPr id="6" name="TextBox 5"/>
          <p:cNvSpPr txBox="1"/>
          <p:nvPr/>
        </p:nvSpPr>
        <p:spPr>
          <a:xfrm>
            <a:off x="2051720" y="2492896"/>
            <a:ext cx="1656184" cy="1569660"/>
          </a:xfrm>
          <a:prstGeom prst="rect">
            <a:avLst/>
          </a:prstGeom>
          <a:noFill/>
        </p:spPr>
        <p:txBody>
          <a:bodyPr wrap="square" rtlCol="0">
            <a:spAutoFit/>
          </a:bodyPr>
          <a:lstStyle/>
          <a:p>
            <a:r>
              <a:rPr lang="en-GB" sz="2400" dirty="0"/>
              <a:t>2. Smile…</a:t>
            </a:r>
          </a:p>
          <a:p>
            <a:endParaRPr lang="en-GB" sz="2400" dirty="0"/>
          </a:p>
          <a:p>
            <a:endParaRPr lang="en-GB" sz="2400" dirty="0"/>
          </a:p>
          <a:p>
            <a:endParaRPr lang="en-GB" sz="2400" dirty="0"/>
          </a:p>
        </p:txBody>
      </p:sp>
      <p:sp>
        <p:nvSpPr>
          <p:cNvPr id="7" name="TextBox 6"/>
          <p:cNvSpPr txBox="1"/>
          <p:nvPr/>
        </p:nvSpPr>
        <p:spPr>
          <a:xfrm>
            <a:off x="2843808" y="3140968"/>
            <a:ext cx="1656184" cy="1200329"/>
          </a:xfrm>
          <a:prstGeom prst="rect">
            <a:avLst/>
          </a:prstGeom>
          <a:noFill/>
        </p:spPr>
        <p:txBody>
          <a:bodyPr wrap="square" rtlCol="0">
            <a:spAutoFit/>
          </a:bodyPr>
          <a:lstStyle/>
          <a:p>
            <a:r>
              <a:rPr lang="en-GB" sz="2400" dirty="0"/>
              <a:t>3. Go!</a:t>
            </a:r>
          </a:p>
          <a:p>
            <a:endParaRPr lang="en-GB" sz="2400" dirty="0"/>
          </a:p>
          <a:p>
            <a:endParaRPr lang="en-GB" sz="2400" dirty="0"/>
          </a:p>
        </p:txBody>
      </p:sp>
    </p:spTree>
    <p:extLst>
      <p:ext uri="{BB962C8B-B14F-4D97-AF65-F5344CB8AC3E}">
        <p14:creationId xmlns:p14="http://schemas.microsoft.com/office/powerpoint/2010/main" val="259418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opening today</a:t>
            </a:r>
          </a:p>
        </p:txBody>
      </p:sp>
      <p:sp>
        <p:nvSpPr>
          <p:cNvPr id="3" name="TextBox 2"/>
          <p:cNvSpPr txBox="1"/>
          <p:nvPr/>
        </p:nvSpPr>
        <p:spPr>
          <a:xfrm>
            <a:off x="822960" y="1412776"/>
            <a:ext cx="7133416" cy="4524315"/>
          </a:xfrm>
          <a:prstGeom prst="rect">
            <a:avLst/>
          </a:prstGeom>
          <a:noFill/>
        </p:spPr>
        <p:txBody>
          <a:bodyPr wrap="square" rtlCol="0">
            <a:spAutoFit/>
          </a:bodyPr>
          <a:lstStyle/>
          <a:p>
            <a:r>
              <a:rPr lang="en-GB" sz="2400" dirty="0">
                <a:solidFill>
                  <a:srgbClr val="FF0000"/>
                </a:solidFill>
              </a:rPr>
              <a:t>Imagine</a:t>
            </a:r>
            <a:r>
              <a:rPr lang="en-GB" sz="2400" dirty="0"/>
              <a:t>, it’s Monday morning, you are going through your inbox… and then it turns out to be your lucky day. You see this email from the organisers of a big international conference. Dear madam…. we would be honoured to welcome you as a keynote speaker. You are asked to deliver a speech in front of a big audience! This is your opportunity to bring the message across! You are excited and nervous. You are going to give a very important and memorable speech!</a:t>
            </a:r>
          </a:p>
          <a:p>
            <a:r>
              <a:rPr lang="en-GB" sz="2400" dirty="0"/>
              <a:t> </a:t>
            </a:r>
          </a:p>
          <a:p>
            <a:endParaRPr lang="en-GB" sz="2400" dirty="0"/>
          </a:p>
        </p:txBody>
      </p:sp>
    </p:spTree>
    <p:extLst>
      <p:ext uri="{BB962C8B-B14F-4D97-AF65-F5344CB8AC3E}">
        <p14:creationId xmlns:p14="http://schemas.microsoft.com/office/powerpoint/2010/main" val="48294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opening today</a:t>
            </a:r>
          </a:p>
        </p:txBody>
      </p:sp>
      <p:sp>
        <p:nvSpPr>
          <p:cNvPr id="3" name="TextBox 2"/>
          <p:cNvSpPr txBox="1"/>
          <p:nvPr/>
        </p:nvSpPr>
        <p:spPr>
          <a:xfrm>
            <a:off x="822960" y="1412776"/>
            <a:ext cx="7133416" cy="4524315"/>
          </a:xfrm>
          <a:prstGeom prst="rect">
            <a:avLst/>
          </a:prstGeom>
          <a:noFill/>
        </p:spPr>
        <p:txBody>
          <a:bodyPr wrap="square" rtlCol="0">
            <a:spAutoFit/>
          </a:bodyPr>
          <a:lstStyle/>
          <a:p>
            <a:r>
              <a:rPr lang="en-GB" sz="2400" dirty="0"/>
              <a:t>Imagine, it’s Monday morning, </a:t>
            </a:r>
            <a:r>
              <a:rPr lang="en-GB" sz="2400" dirty="0">
                <a:solidFill>
                  <a:srgbClr val="FF0000"/>
                </a:solidFill>
              </a:rPr>
              <a:t>you</a:t>
            </a:r>
            <a:r>
              <a:rPr lang="en-GB" sz="2400" dirty="0"/>
              <a:t> are going through your inbox… and then it turns out to be </a:t>
            </a:r>
            <a:r>
              <a:rPr lang="en-GB" sz="2400" dirty="0">
                <a:solidFill>
                  <a:srgbClr val="FF0000"/>
                </a:solidFill>
              </a:rPr>
              <a:t>your</a:t>
            </a:r>
            <a:r>
              <a:rPr lang="en-GB" sz="2400" dirty="0"/>
              <a:t> lucky day. </a:t>
            </a:r>
            <a:r>
              <a:rPr lang="en-GB" sz="2400" dirty="0">
                <a:solidFill>
                  <a:srgbClr val="FF0000"/>
                </a:solidFill>
              </a:rPr>
              <a:t>You</a:t>
            </a:r>
            <a:r>
              <a:rPr lang="en-GB" sz="2400" dirty="0"/>
              <a:t> see this email from the organisers of a big international conference. Dear madam…. we would be honoured to welcome </a:t>
            </a:r>
            <a:r>
              <a:rPr lang="en-GB" sz="2400" dirty="0">
                <a:solidFill>
                  <a:srgbClr val="FF0000"/>
                </a:solidFill>
              </a:rPr>
              <a:t>you</a:t>
            </a:r>
            <a:r>
              <a:rPr lang="en-GB" sz="2400" dirty="0"/>
              <a:t> as a keynote speaker. </a:t>
            </a:r>
            <a:r>
              <a:rPr lang="en-GB" sz="2400" dirty="0">
                <a:solidFill>
                  <a:srgbClr val="FF0000"/>
                </a:solidFill>
              </a:rPr>
              <a:t>You</a:t>
            </a:r>
            <a:r>
              <a:rPr lang="en-GB" sz="2400" dirty="0"/>
              <a:t> are asked to deliver a speech in front of a big audience! This is </a:t>
            </a:r>
            <a:r>
              <a:rPr lang="en-GB" sz="2400" dirty="0">
                <a:solidFill>
                  <a:srgbClr val="FF0000"/>
                </a:solidFill>
              </a:rPr>
              <a:t>your</a:t>
            </a:r>
            <a:r>
              <a:rPr lang="en-GB" sz="2400" dirty="0"/>
              <a:t> opportunity to bring the message across! </a:t>
            </a:r>
            <a:r>
              <a:rPr lang="en-GB" sz="2400" dirty="0">
                <a:solidFill>
                  <a:srgbClr val="FF0000"/>
                </a:solidFill>
              </a:rPr>
              <a:t>You</a:t>
            </a:r>
            <a:r>
              <a:rPr lang="en-GB" sz="2400" dirty="0"/>
              <a:t> are excited and nervous. </a:t>
            </a:r>
            <a:r>
              <a:rPr lang="en-GB" sz="2400" dirty="0">
                <a:solidFill>
                  <a:srgbClr val="FF0000"/>
                </a:solidFill>
              </a:rPr>
              <a:t>You</a:t>
            </a:r>
            <a:r>
              <a:rPr lang="en-GB" sz="2400" dirty="0"/>
              <a:t> are going to give a very important and memorable speech!</a:t>
            </a:r>
          </a:p>
          <a:p>
            <a:r>
              <a:rPr lang="en-GB" sz="2400" dirty="0"/>
              <a:t> </a:t>
            </a:r>
          </a:p>
          <a:p>
            <a:endParaRPr lang="en-GB" sz="2400" dirty="0"/>
          </a:p>
        </p:txBody>
      </p:sp>
    </p:spTree>
    <p:extLst>
      <p:ext uri="{BB962C8B-B14F-4D97-AF65-F5344CB8AC3E}">
        <p14:creationId xmlns:p14="http://schemas.microsoft.com/office/powerpoint/2010/main" val="4798781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1053</TotalTime>
  <Words>952</Words>
  <Application>Microsoft Office PowerPoint</Application>
  <PresentationFormat>On-screen Show (4:3)</PresentationFormat>
  <Paragraphs>151</Paragraphs>
  <Slides>26</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Franklin Gothic Book</vt:lpstr>
      <vt:lpstr>Franklin Gothic Medium</vt:lpstr>
      <vt:lpstr>Tunga</vt:lpstr>
      <vt:lpstr>Wingdings</vt:lpstr>
      <vt:lpstr>Angles</vt:lpstr>
      <vt:lpstr>Nail your speech! start delivering better presentations today!</vt:lpstr>
      <vt:lpstr>Three elements of every speech / presentation</vt:lpstr>
      <vt:lpstr>Opening your presentation</vt:lpstr>
      <vt:lpstr>attention</vt:lpstr>
      <vt:lpstr>Connection</vt:lpstr>
      <vt:lpstr>Connection</vt:lpstr>
      <vt:lpstr>CONFIDENCE</vt:lpstr>
      <vt:lpstr>Our opening today</vt:lpstr>
      <vt:lpstr>Our opening today</vt:lpstr>
      <vt:lpstr>Our opening today</vt:lpstr>
      <vt:lpstr>Our opening today</vt:lpstr>
      <vt:lpstr>Our opening today</vt:lpstr>
      <vt:lpstr>How about Your opening? </vt:lpstr>
      <vt:lpstr>Opening: do’s and don’ts</vt:lpstr>
      <vt:lpstr>The body of your speech</vt:lpstr>
      <vt:lpstr>The body of your speech</vt:lpstr>
      <vt:lpstr>The body of your speech</vt:lpstr>
      <vt:lpstr>Body: ask yourself 3 questions when you have drafted your speech</vt:lpstr>
      <vt:lpstr>Closing</vt:lpstr>
      <vt:lpstr>Closing</vt:lpstr>
      <vt:lpstr>Your closing </vt:lpstr>
      <vt:lpstr>Closing: do’s and don’ts</vt:lpstr>
      <vt:lpstr>You were already awesome, but from now on, you are a better speaker!</vt:lpstr>
      <vt:lpstr>Oh, and one more thing!</vt:lpstr>
      <vt:lpstr>PowerPoint Presentation</vt:lpstr>
      <vt:lpstr>Want to learn more? Contact us!</vt:lpstr>
    </vt:vector>
  </TitlesOfParts>
  <Company>ITF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Branding &amp; personal influence</dc:title>
  <dc:creator>DJAHAFI Assia, ITF/IRS</dc:creator>
  <cp:lastModifiedBy>LINSENMAYER Emma, EDU/ECS</cp:lastModifiedBy>
  <cp:revision>80</cp:revision>
  <dcterms:created xsi:type="dcterms:W3CDTF">2019-10-22T10:21:54Z</dcterms:created>
  <dcterms:modified xsi:type="dcterms:W3CDTF">2021-11-26T14:57:37Z</dcterms:modified>
</cp:coreProperties>
</file>